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0"/>
  </p:notesMasterIdLst>
  <p:handoutMasterIdLst>
    <p:handoutMasterId r:id="rId81"/>
  </p:handoutMasterIdLst>
  <p:sldIdLst>
    <p:sldId id="340" r:id="rId2"/>
    <p:sldId id="354" r:id="rId3"/>
    <p:sldId id="353" r:id="rId4"/>
    <p:sldId id="355" r:id="rId5"/>
    <p:sldId id="356" r:id="rId6"/>
    <p:sldId id="357" r:id="rId7"/>
    <p:sldId id="358" r:id="rId8"/>
    <p:sldId id="379" r:id="rId9"/>
    <p:sldId id="359" r:id="rId10"/>
    <p:sldId id="360" r:id="rId11"/>
    <p:sldId id="385" r:id="rId12"/>
    <p:sldId id="386" r:id="rId13"/>
    <p:sldId id="376" r:id="rId14"/>
    <p:sldId id="377" r:id="rId15"/>
    <p:sldId id="361" r:id="rId16"/>
    <p:sldId id="388" r:id="rId17"/>
    <p:sldId id="384" r:id="rId18"/>
    <p:sldId id="387" r:id="rId19"/>
    <p:sldId id="389" r:id="rId20"/>
    <p:sldId id="366" r:id="rId21"/>
    <p:sldId id="391" r:id="rId22"/>
    <p:sldId id="367" r:id="rId23"/>
    <p:sldId id="390" r:id="rId24"/>
    <p:sldId id="362" r:id="rId25"/>
    <p:sldId id="363" r:id="rId26"/>
    <p:sldId id="378" r:id="rId27"/>
    <p:sldId id="364" r:id="rId28"/>
    <p:sldId id="365" r:id="rId29"/>
    <p:sldId id="380" r:id="rId30"/>
    <p:sldId id="372" r:id="rId31"/>
    <p:sldId id="374" r:id="rId32"/>
    <p:sldId id="392" r:id="rId33"/>
    <p:sldId id="393" r:id="rId34"/>
    <p:sldId id="394" r:id="rId35"/>
    <p:sldId id="397" r:id="rId36"/>
    <p:sldId id="398" r:id="rId37"/>
    <p:sldId id="383" r:id="rId38"/>
    <p:sldId id="256" r:id="rId39"/>
    <p:sldId id="306" r:id="rId40"/>
    <p:sldId id="307" r:id="rId41"/>
    <p:sldId id="309" r:id="rId42"/>
    <p:sldId id="257" r:id="rId43"/>
    <p:sldId id="310" r:id="rId44"/>
    <p:sldId id="264" r:id="rId45"/>
    <p:sldId id="265" r:id="rId46"/>
    <p:sldId id="312" r:id="rId47"/>
    <p:sldId id="266" r:id="rId48"/>
    <p:sldId id="267" r:id="rId49"/>
    <p:sldId id="270" r:id="rId50"/>
    <p:sldId id="271" r:id="rId51"/>
    <p:sldId id="314" r:id="rId52"/>
    <p:sldId id="268" r:id="rId53"/>
    <p:sldId id="315" r:id="rId54"/>
    <p:sldId id="272" r:id="rId55"/>
    <p:sldId id="316" r:id="rId56"/>
    <p:sldId id="280" r:id="rId57"/>
    <p:sldId id="282" r:id="rId58"/>
    <p:sldId id="317" r:id="rId59"/>
    <p:sldId id="318" r:id="rId60"/>
    <p:sldId id="279" r:id="rId61"/>
    <p:sldId id="299" r:id="rId62"/>
    <p:sldId id="320" r:id="rId63"/>
    <p:sldId id="321" r:id="rId64"/>
    <p:sldId id="322" r:id="rId65"/>
    <p:sldId id="286" r:id="rId66"/>
    <p:sldId id="302" r:id="rId67"/>
    <p:sldId id="323" r:id="rId68"/>
    <p:sldId id="293" r:id="rId69"/>
    <p:sldId id="296" r:id="rId70"/>
    <p:sldId id="297" r:id="rId71"/>
    <p:sldId id="404" r:id="rId72"/>
    <p:sldId id="399" r:id="rId73"/>
    <p:sldId id="290" r:id="rId74"/>
    <p:sldId id="291" r:id="rId75"/>
    <p:sldId id="400" r:id="rId76"/>
    <p:sldId id="401" r:id="rId77"/>
    <p:sldId id="402" r:id="rId78"/>
    <p:sldId id="403" r:id="rId79"/>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2A35"/>
    <a:srgbClr val="AB1604"/>
    <a:srgbClr val="00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02" autoAdjust="0"/>
    <p:restoredTop sz="86418" autoAdjust="0"/>
  </p:normalViewPr>
  <p:slideViewPr>
    <p:cSldViewPr snapToGrid="0">
      <p:cViewPr varScale="1">
        <p:scale>
          <a:sx n="108" d="100"/>
          <a:sy n="108" d="100"/>
        </p:scale>
        <p:origin x="132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55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smtClean="0"/>
            </a:lvl1pPr>
          </a:lstStyle>
          <a:p>
            <a:pPr>
              <a:defRPr/>
            </a:pPr>
            <a:endParaRPr lang="en-US"/>
          </a:p>
        </p:txBody>
      </p:sp>
      <p:sp>
        <p:nvSpPr>
          <p:cNvPr id="27651"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smtClean="0"/>
            </a:lvl1pPr>
          </a:lstStyle>
          <a:p>
            <a:pPr>
              <a:defRPr/>
            </a:pPr>
            <a:endParaRPr lang="en-US"/>
          </a:p>
        </p:txBody>
      </p:sp>
      <p:sp>
        <p:nvSpPr>
          <p:cNvPr id="27652"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smtClean="0"/>
            </a:lvl1pPr>
          </a:lstStyle>
          <a:p>
            <a:pPr>
              <a:defRPr/>
            </a:pPr>
            <a:endParaRPr lang="en-US"/>
          </a:p>
        </p:txBody>
      </p:sp>
      <p:sp>
        <p:nvSpPr>
          <p:cNvPr id="27653"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smtClean="0"/>
            </a:lvl1pPr>
          </a:lstStyle>
          <a:p>
            <a:pPr>
              <a:defRPr/>
            </a:pPr>
            <a:fld id="{D3735BFB-1C5B-4FCB-AD20-38CE529C3417}" type="slidenum">
              <a:rPr lang="en-US"/>
              <a:pPr>
                <a:defRPr/>
              </a:pPr>
              <a:t>‹#›</a:t>
            </a:fld>
            <a:endParaRPr lang="en-US"/>
          </a:p>
        </p:txBody>
      </p:sp>
    </p:spTree>
    <p:extLst>
      <p:ext uri="{BB962C8B-B14F-4D97-AF65-F5344CB8AC3E}">
        <p14:creationId xmlns:p14="http://schemas.microsoft.com/office/powerpoint/2010/main" val="16992443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p>
        </p:txBody>
      </p:sp>
      <p:sp>
        <p:nvSpPr>
          <p:cNvPr id="29699"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p>
        </p:txBody>
      </p:sp>
      <p:sp>
        <p:nvSpPr>
          <p:cNvPr id="49156" name="Rectangle 4"/>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9701" name="Rectangle 5"/>
          <p:cNvSpPr>
            <a:spLocks noGrp="1" noChangeArrowheads="1"/>
          </p:cNvSpPr>
          <p:nvPr>
            <p:ph type="body" sz="quarter" idx="3"/>
          </p:nvPr>
        </p:nvSpPr>
        <p:spPr bwMode="auto">
          <a:xfrm>
            <a:off x="990600" y="4572000"/>
            <a:ext cx="5334000" cy="434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6"/>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p>
        </p:txBody>
      </p:sp>
      <p:sp>
        <p:nvSpPr>
          <p:cNvPr id="29703" name="Rectangle 7"/>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CAEACF52-B3CC-41F3-9201-1838F8980041}" type="slidenum">
              <a:rPr lang="en-US"/>
              <a:pPr>
                <a:defRPr/>
              </a:pPr>
              <a:t>‹#›</a:t>
            </a:fld>
            <a:endParaRPr lang="en-US"/>
          </a:p>
        </p:txBody>
      </p:sp>
    </p:spTree>
    <p:extLst>
      <p:ext uri="{BB962C8B-B14F-4D97-AF65-F5344CB8AC3E}">
        <p14:creationId xmlns:p14="http://schemas.microsoft.com/office/powerpoint/2010/main" val="14981502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applications exist (plentiful,</a:t>
            </a:r>
            <a:r>
              <a:rPr lang="en-US" baseline="0" dirty="0"/>
              <a:t> e.g., </a:t>
            </a:r>
            <a:r>
              <a:rPr lang="en-US" baseline="0" dirty="0" err="1"/>
              <a:t>Doak</a:t>
            </a:r>
            <a:r>
              <a:rPr lang="en-US" baseline="0" dirty="0"/>
              <a:t> et al. 1994 and desert tortoises), but Crouse et al. is a classic, so no need to belabor the point; approaches are fairly similar.</a:t>
            </a:r>
            <a:endParaRPr lang="en-US" dirty="0"/>
          </a:p>
        </p:txBody>
      </p:sp>
      <p:sp>
        <p:nvSpPr>
          <p:cNvPr id="4" name="Slide Number Placeholder 3"/>
          <p:cNvSpPr>
            <a:spLocks noGrp="1"/>
          </p:cNvSpPr>
          <p:nvPr>
            <p:ph type="sldNum" sz="quarter" idx="10"/>
          </p:nvPr>
        </p:nvSpPr>
        <p:spPr/>
        <p:txBody>
          <a:bodyPr/>
          <a:lstStyle/>
          <a:p>
            <a:pPr>
              <a:defRPr/>
            </a:pPr>
            <a:fld id="{CAEACF52-B3CC-41F3-9201-1838F8980041}" type="slidenum">
              <a:rPr lang="en-US" smtClean="0"/>
              <a:pPr>
                <a:defRPr/>
              </a:pPr>
              <a:t>1</a:t>
            </a:fld>
            <a:endParaRPr lang="en-US"/>
          </a:p>
        </p:txBody>
      </p:sp>
    </p:spTree>
    <p:extLst>
      <p:ext uri="{BB962C8B-B14F-4D97-AF65-F5344CB8AC3E}">
        <p14:creationId xmlns:p14="http://schemas.microsoft.com/office/powerpoint/2010/main" val="3556107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i.e.how</a:t>
            </a:r>
            <a:r>
              <a:rPr lang="en-US" baseline="0" dirty="0"/>
              <a:t> to take this information, target your actions, and get the best increase in pop growth. Management action should affect one or more elements in the matrix, but the response of lambda won't be the same.  So, to inform our decision, we'd like  </a:t>
            </a:r>
            <a:r>
              <a:rPr lang="en-US" baseline="0" dirty="0" err="1"/>
              <a:t>i</a:t>
            </a:r>
            <a:r>
              <a:rPr lang="en-US" baseline="0" dirty="0"/>
              <a:t>..,e how </a:t>
            </a:r>
            <a:r>
              <a:rPr lang="en-US" baseline="0" dirty="0" err="1"/>
              <a:t>senstive</a:t>
            </a:r>
            <a:r>
              <a:rPr lang="en-US" baseline="0" dirty="0"/>
              <a:t> is lambda to changes in the elements of A.</a:t>
            </a:r>
            <a:endParaRPr lang="en-US" dirty="0"/>
          </a:p>
        </p:txBody>
      </p:sp>
      <p:sp>
        <p:nvSpPr>
          <p:cNvPr id="4" name="Slide Number Placeholder 3"/>
          <p:cNvSpPr>
            <a:spLocks noGrp="1"/>
          </p:cNvSpPr>
          <p:nvPr>
            <p:ph type="sldNum" sz="quarter" idx="10"/>
          </p:nvPr>
        </p:nvSpPr>
        <p:spPr/>
        <p:txBody>
          <a:bodyPr/>
          <a:lstStyle/>
          <a:p>
            <a:pPr>
              <a:defRPr/>
            </a:pPr>
            <a:fld id="{CAEACF52-B3CC-41F3-9201-1838F8980041}" type="slidenum">
              <a:rPr lang="en-US" smtClean="0"/>
              <a:pPr>
                <a:defRPr/>
              </a:pPr>
              <a:t>23</a:t>
            </a:fld>
            <a:endParaRPr lang="en-US"/>
          </a:p>
        </p:txBody>
      </p:sp>
    </p:spTree>
    <p:extLst>
      <p:ext uri="{BB962C8B-B14F-4D97-AF65-F5344CB8AC3E}">
        <p14:creationId xmlns:p14="http://schemas.microsoft.com/office/powerpoint/2010/main" val="1667032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EACF52-B3CC-41F3-9201-1838F8980041}" type="slidenum">
              <a:rPr lang="en-US" smtClean="0"/>
              <a:pPr>
                <a:defRPr/>
              </a:pPr>
              <a:t>29</a:t>
            </a:fld>
            <a:endParaRPr lang="en-US"/>
          </a:p>
        </p:txBody>
      </p:sp>
    </p:spTree>
    <p:extLst>
      <p:ext uri="{BB962C8B-B14F-4D97-AF65-F5344CB8AC3E}">
        <p14:creationId xmlns:p14="http://schemas.microsoft.com/office/powerpoint/2010/main" val="395332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EA21EB-591E-144E-AF05-295D2F63B57C}" type="slidenum">
              <a:rPr lang="en-US" smtClean="0"/>
              <a:t>32</a:t>
            </a:fld>
            <a:endParaRPr lang="en-US"/>
          </a:p>
        </p:txBody>
      </p:sp>
    </p:spTree>
    <p:extLst>
      <p:ext uri="{BB962C8B-B14F-4D97-AF65-F5344CB8AC3E}">
        <p14:creationId xmlns:p14="http://schemas.microsoft.com/office/powerpoint/2010/main" val="2180609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EA21EB-591E-144E-AF05-295D2F63B57C}" type="slidenum">
              <a:rPr lang="en-US" smtClean="0"/>
              <a:t>33</a:t>
            </a:fld>
            <a:endParaRPr lang="en-US"/>
          </a:p>
        </p:txBody>
      </p:sp>
    </p:spTree>
    <p:extLst>
      <p:ext uri="{BB962C8B-B14F-4D97-AF65-F5344CB8AC3E}">
        <p14:creationId xmlns:p14="http://schemas.microsoft.com/office/powerpoint/2010/main" val="2180609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Enforcement?</a:t>
            </a:r>
          </a:p>
          <a:p>
            <a:r>
              <a:rPr lang="en-US" dirty="0"/>
              <a:t>Feasibility?</a:t>
            </a:r>
          </a:p>
          <a:p>
            <a:r>
              <a:rPr lang="en-US" dirty="0"/>
              <a:t>Economics?</a:t>
            </a:r>
            <a:r>
              <a:rPr lang="en-US" baseline="0" dirty="0"/>
              <a:t>  might be better to know d(lambda)/d$</a:t>
            </a:r>
            <a:endParaRPr lang="en-US" dirty="0"/>
          </a:p>
        </p:txBody>
      </p:sp>
      <p:sp>
        <p:nvSpPr>
          <p:cNvPr id="4" name="Slide Number Placeholder 3"/>
          <p:cNvSpPr>
            <a:spLocks noGrp="1"/>
          </p:cNvSpPr>
          <p:nvPr>
            <p:ph type="sldNum" sz="quarter" idx="10"/>
          </p:nvPr>
        </p:nvSpPr>
        <p:spPr/>
        <p:txBody>
          <a:bodyPr/>
          <a:lstStyle/>
          <a:p>
            <a:fld id="{A4EA21EB-591E-144E-AF05-295D2F63B57C}" type="slidenum">
              <a:rPr lang="en-US" smtClean="0"/>
              <a:t>35</a:t>
            </a:fld>
            <a:endParaRPr lang="en-US"/>
          </a:p>
        </p:txBody>
      </p:sp>
    </p:spTree>
    <p:extLst>
      <p:ext uri="{BB962C8B-B14F-4D97-AF65-F5344CB8AC3E}">
        <p14:creationId xmlns:p14="http://schemas.microsoft.com/office/powerpoint/2010/main" val="2180609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Transient</a:t>
            </a:r>
            <a:r>
              <a:rPr lang="en-US" baseline="0" dirty="0"/>
              <a:t> dynamics</a:t>
            </a:r>
          </a:p>
          <a:p>
            <a:r>
              <a:rPr lang="en-US" dirty="0"/>
              <a:t>Cheaters (noncompliance)</a:t>
            </a:r>
          </a:p>
          <a:p>
            <a:r>
              <a:rPr lang="en-US" dirty="0"/>
              <a:t>Parameter</a:t>
            </a:r>
            <a:r>
              <a:rPr lang="en-US" baseline="0" dirty="0"/>
              <a:t> estimates incorrect</a:t>
            </a:r>
          </a:p>
          <a:p>
            <a:r>
              <a:rPr lang="en-US" baseline="0" dirty="0"/>
              <a:t>Environment changed (so parameters no longer apply): e.g., oil spill</a:t>
            </a:r>
          </a:p>
          <a:p>
            <a:r>
              <a:rPr lang="en-US" baseline="0" dirty="0"/>
              <a:t>Density Dependence</a:t>
            </a:r>
          </a:p>
          <a:p>
            <a:endParaRPr lang="en-US" dirty="0"/>
          </a:p>
        </p:txBody>
      </p:sp>
      <p:sp>
        <p:nvSpPr>
          <p:cNvPr id="4" name="Slide Number Placeholder 3"/>
          <p:cNvSpPr>
            <a:spLocks noGrp="1"/>
          </p:cNvSpPr>
          <p:nvPr>
            <p:ph type="sldNum" sz="quarter" idx="10"/>
          </p:nvPr>
        </p:nvSpPr>
        <p:spPr/>
        <p:txBody>
          <a:bodyPr/>
          <a:lstStyle/>
          <a:p>
            <a:fld id="{A4EA21EB-591E-144E-AF05-295D2F63B57C}" type="slidenum">
              <a:rPr lang="en-US" smtClean="0"/>
              <a:t>36</a:t>
            </a:fld>
            <a:endParaRPr lang="en-US"/>
          </a:p>
        </p:txBody>
      </p:sp>
    </p:spTree>
    <p:extLst>
      <p:ext uri="{BB962C8B-B14F-4D97-AF65-F5344CB8AC3E}">
        <p14:creationId xmlns:p14="http://schemas.microsoft.com/office/powerpoint/2010/main" val="2180609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BE8DA0-2BE3-401B-BABC-1D3C32F6CB4A}" type="slidenum">
              <a:rPr lang="en-US"/>
              <a:pPr/>
              <a:t>37</a:t>
            </a:fld>
            <a:endParaRPr lang="en-US"/>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&gt;half of central American amphibians are extinct, critically endangered or threatened!</a:t>
            </a:r>
          </a:p>
        </p:txBody>
      </p:sp>
      <p:sp>
        <p:nvSpPr>
          <p:cNvPr id="4" name="Slide Number Placeholder 3"/>
          <p:cNvSpPr>
            <a:spLocks noGrp="1"/>
          </p:cNvSpPr>
          <p:nvPr>
            <p:ph type="sldNum" sz="quarter" idx="5"/>
          </p:nvPr>
        </p:nvSpPr>
        <p:spPr/>
        <p:txBody>
          <a:bodyPr/>
          <a:lstStyle/>
          <a:p>
            <a:fld id="{42FF66BB-309E-47DF-8D9D-4E8BE26C5D33}" type="slidenum">
              <a:rPr lang="en-US" smtClean="0"/>
              <a:pPr/>
              <a:t>40</a:t>
            </a:fld>
            <a:endParaRPr lang="en-US" dirty="0"/>
          </a:p>
        </p:txBody>
      </p:sp>
    </p:spTree>
    <p:extLst>
      <p:ext uri="{BB962C8B-B14F-4D97-AF65-F5344CB8AC3E}">
        <p14:creationId xmlns:p14="http://schemas.microsoft.com/office/powerpoint/2010/main" val="3428372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attention in the 70’s 80’s and 90’s because of chemicals like </a:t>
            </a:r>
            <a:r>
              <a:rPr lang="en-US" dirty="0" err="1"/>
              <a:t>chloroflourocarbons</a:t>
            </a:r>
            <a:r>
              <a:rPr lang="en-US" dirty="0"/>
              <a:t> that degraded the ozone later (ozone prevents UVB from penetrating to earth’s surface).  Montreal Protocol banned CFC’s and other ozone-degrading substances in 1987.  Slow recovery ever since…</a:t>
            </a:r>
          </a:p>
        </p:txBody>
      </p:sp>
      <p:sp>
        <p:nvSpPr>
          <p:cNvPr id="4" name="Slide Number Placeholder 3"/>
          <p:cNvSpPr>
            <a:spLocks noGrp="1"/>
          </p:cNvSpPr>
          <p:nvPr>
            <p:ph type="sldNum" sz="quarter" idx="10"/>
          </p:nvPr>
        </p:nvSpPr>
        <p:spPr/>
        <p:txBody>
          <a:bodyPr/>
          <a:lstStyle/>
          <a:p>
            <a:fld id="{42FF66BB-309E-47DF-8D9D-4E8BE26C5D33}" type="slidenum">
              <a:rPr lang="en-US" smtClean="0"/>
              <a:t>42</a:t>
            </a:fld>
            <a:endParaRPr lang="en-US"/>
          </a:p>
        </p:txBody>
      </p:sp>
    </p:spTree>
    <p:extLst>
      <p:ext uri="{BB962C8B-B14F-4D97-AF65-F5344CB8AC3E}">
        <p14:creationId xmlns:p14="http://schemas.microsoft.com/office/powerpoint/2010/main" val="3934360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FF66BB-309E-47DF-8D9D-4E8BE26C5D33}" type="slidenum">
              <a:rPr lang="en-US" smtClean="0"/>
              <a:t>45</a:t>
            </a:fld>
            <a:endParaRPr lang="en-US"/>
          </a:p>
        </p:txBody>
      </p:sp>
    </p:spTree>
    <p:extLst>
      <p:ext uri="{BB962C8B-B14F-4D97-AF65-F5344CB8AC3E}">
        <p14:creationId xmlns:p14="http://schemas.microsoft.com/office/powerpoint/2010/main" val="164676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i.e.how</a:t>
            </a:r>
            <a:r>
              <a:rPr lang="en-US" baseline="0" dirty="0"/>
              <a:t> to take this information, target your actions, and get the best increase in pop growth. Management action should affect one or more elements in the matrix, but the response of lambda won't be the same.  So, to inform our decision, we'd like  </a:t>
            </a:r>
            <a:r>
              <a:rPr lang="en-US" baseline="0" dirty="0" err="1"/>
              <a:t>i</a:t>
            </a:r>
            <a:r>
              <a:rPr lang="en-US" baseline="0" dirty="0"/>
              <a:t>..,e how </a:t>
            </a:r>
            <a:r>
              <a:rPr lang="en-US" baseline="0" dirty="0" err="1"/>
              <a:t>senstive</a:t>
            </a:r>
            <a:r>
              <a:rPr lang="en-US" baseline="0" dirty="0"/>
              <a:t> is lambda to changes in the elements of A.</a:t>
            </a:r>
            <a:endParaRPr lang="en-US" dirty="0"/>
          </a:p>
        </p:txBody>
      </p:sp>
      <p:sp>
        <p:nvSpPr>
          <p:cNvPr id="4" name="Slide Number Placeholder 3"/>
          <p:cNvSpPr>
            <a:spLocks noGrp="1"/>
          </p:cNvSpPr>
          <p:nvPr>
            <p:ph type="sldNum" sz="quarter" idx="10"/>
          </p:nvPr>
        </p:nvSpPr>
        <p:spPr/>
        <p:txBody>
          <a:bodyPr/>
          <a:lstStyle/>
          <a:p>
            <a:pPr>
              <a:defRPr/>
            </a:pPr>
            <a:fld id="{CAEACF52-B3CC-41F3-9201-1838F8980041}" type="slidenum">
              <a:rPr lang="en-US" smtClean="0"/>
              <a:pPr>
                <a:defRPr/>
              </a:pPr>
              <a:t>8</a:t>
            </a:fld>
            <a:endParaRPr lang="en-US"/>
          </a:p>
        </p:txBody>
      </p:sp>
    </p:spTree>
    <p:extLst>
      <p:ext uri="{BB962C8B-B14F-4D97-AF65-F5344CB8AC3E}">
        <p14:creationId xmlns:p14="http://schemas.microsoft.com/office/powerpoint/2010/main" val="1434668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FF66BB-309E-47DF-8D9D-4E8BE26C5D33}" type="slidenum">
              <a:rPr lang="en-US" smtClean="0"/>
              <a:t>47</a:t>
            </a:fld>
            <a:endParaRPr lang="en-US"/>
          </a:p>
        </p:txBody>
      </p:sp>
    </p:spTree>
    <p:extLst>
      <p:ext uri="{BB962C8B-B14F-4D97-AF65-F5344CB8AC3E}">
        <p14:creationId xmlns:p14="http://schemas.microsoft.com/office/powerpoint/2010/main" val="1447212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FF66BB-309E-47DF-8D9D-4E8BE26C5D33}" type="slidenum">
              <a:rPr lang="en-US" smtClean="0"/>
              <a:t>48</a:t>
            </a:fld>
            <a:endParaRPr lang="en-US"/>
          </a:p>
        </p:txBody>
      </p:sp>
    </p:spTree>
    <p:extLst>
      <p:ext uri="{BB962C8B-B14F-4D97-AF65-F5344CB8AC3E}">
        <p14:creationId xmlns:p14="http://schemas.microsoft.com/office/powerpoint/2010/main" val="7263037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FF66BB-309E-47DF-8D9D-4E8BE26C5D33}" type="slidenum">
              <a:rPr lang="en-US" smtClean="0"/>
              <a:t>52</a:t>
            </a:fld>
            <a:endParaRPr lang="en-US"/>
          </a:p>
        </p:txBody>
      </p:sp>
    </p:spTree>
    <p:extLst>
      <p:ext uri="{BB962C8B-B14F-4D97-AF65-F5344CB8AC3E}">
        <p14:creationId xmlns:p14="http://schemas.microsoft.com/office/powerpoint/2010/main" val="1952312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FF66BB-309E-47DF-8D9D-4E8BE26C5D33}" type="slidenum">
              <a:rPr lang="en-US" smtClean="0"/>
              <a:t>55</a:t>
            </a:fld>
            <a:endParaRPr lang="en-US"/>
          </a:p>
        </p:txBody>
      </p:sp>
    </p:spTree>
    <p:extLst>
      <p:ext uri="{BB962C8B-B14F-4D97-AF65-F5344CB8AC3E}">
        <p14:creationId xmlns:p14="http://schemas.microsoft.com/office/powerpoint/2010/main" val="1063104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d and gamma tell us about the effect of density dependence.  It’s a bit complicated.  And it’s really had to see the effects on this plot, so now, let’s ask not about the proportion of tadpoles that make it to metamorphosis, but about the NUMBER that make it….</a:t>
            </a:r>
          </a:p>
        </p:txBody>
      </p:sp>
      <p:sp>
        <p:nvSpPr>
          <p:cNvPr id="4" name="Slide Number Placeholder 3"/>
          <p:cNvSpPr>
            <a:spLocks noGrp="1"/>
          </p:cNvSpPr>
          <p:nvPr>
            <p:ph type="sldNum" sz="quarter" idx="10"/>
          </p:nvPr>
        </p:nvSpPr>
        <p:spPr/>
        <p:txBody>
          <a:bodyPr/>
          <a:lstStyle/>
          <a:p>
            <a:fld id="{42FF66BB-309E-47DF-8D9D-4E8BE26C5D33}" type="slidenum">
              <a:rPr lang="en-US" smtClean="0"/>
              <a:t>56</a:t>
            </a:fld>
            <a:endParaRPr lang="en-US"/>
          </a:p>
        </p:txBody>
      </p:sp>
    </p:spTree>
    <p:extLst>
      <p:ext uri="{BB962C8B-B14F-4D97-AF65-F5344CB8AC3E}">
        <p14:creationId xmlns:p14="http://schemas.microsoft.com/office/powerpoint/2010/main" val="3329050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67D3EF-5A3E-498F-A9B3-50397F041B6B}" type="slidenum">
              <a:rPr lang="en-US"/>
              <a:pPr/>
              <a:t>57</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74521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FF66BB-309E-47DF-8D9D-4E8BE26C5D33}" type="slidenum">
              <a:rPr lang="en-US" smtClean="0"/>
              <a:t>58</a:t>
            </a:fld>
            <a:endParaRPr lang="en-US"/>
          </a:p>
        </p:txBody>
      </p:sp>
    </p:spTree>
    <p:extLst>
      <p:ext uri="{BB962C8B-B14F-4D97-AF65-F5344CB8AC3E}">
        <p14:creationId xmlns:p14="http://schemas.microsoft.com/office/powerpoint/2010/main" val="1656695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curves represent the two parts of the function we’re interested in.  We need to product of these two curves.  The answer will depend on the relative rate at which the blue curve decreases (and that’s controlled by gamma)….</a:t>
            </a:r>
          </a:p>
        </p:txBody>
      </p:sp>
      <p:sp>
        <p:nvSpPr>
          <p:cNvPr id="4" name="Slide Number Placeholder 3"/>
          <p:cNvSpPr>
            <a:spLocks noGrp="1"/>
          </p:cNvSpPr>
          <p:nvPr>
            <p:ph type="sldNum" sz="quarter" idx="10"/>
          </p:nvPr>
        </p:nvSpPr>
        <p:spPr/>
        <p:txBody>
          <a:bodyPr/>
          <a:lstStyle/>
          <a:p>
            <a:fld id="{42FF66BB-309E-47DF-8D9D-4E8BE26C5D33}" type="slidenum">
              <a:rPr lang="en-US" smtClean="0"/>
              <a:t>59</a:t>
            </a:fld>
            <a:endParaRPr lang="en-US"/>
          </a:p>
        </p:txBody>
      </p:sp>
    </p:spTree>
    <p:extLst>
      <p:ext uri="{BB962C8B-B14F-4D97-AF65-F5344CB8AC3E}">
        <p14:creationId xmlns:p14="http://schemas.microsoft.com/office/powerpoint/2010/main" val="20307178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FB7AC4-1EA7-4683-9FC8-2C8F37246D14}" type="slidenum">
              <a:rPr lang="en-US" smtClean="0"/>
              <a:pPr/>
              <a:t>60</a:t>
            </a:fld>
            <a:endParaRPr lang="en-US"/>
          </a:p>
        </p:txBody>
      </p:sp>
    </p:spTree>
    <p:extLst>
      <p:ext uri="{BB962C8B-B14F-4D97-AF65-F5344CB8AC3E}">
        <p14:creationId xmlns:p14="http://schemas.microsoft.com/office/powerpoint/2010/main" val="30127555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FF66BB-309E-47DF-8D9D-4E8BE26C5D33}" type="slidenum">
              <a:rPr lang="en-US" smtClean="0"/>
              <a:t>62</a:t>
            </a:fld>
            <a:endParaRPr lang="en-US"/>
          </a:p>
        </p:txBody>
      </p:sp>
    </p:spTree>
    <p:extLst>
      <p:ext uri="{BB962C8B-B14F-4D97-AF65-F5344CB8AC3E}">
        <p14:creationId xmlns:p14="http://schemas.microsoft.com/office/powerpoint/2010/main" val="1458479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80DA0779-AA9D-48E4-A3AA-462C4F62EE42}" type="slidenum">
              <a:rPr lang="en-US" sz="1200"/>
              <a:pPr eaLnBrk="1" hangingPunct="1"/>
              <a:t>10</a:t>
            </a:fld>
            <a:endParaRPr lang="en-US" sz="120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r>
              <a:rPr lang="en-US"/>
              <a:t>Why are there 2’s than 1’s and more 7’s than 6’s?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“sensitivity” is usually defined as a change in output caused by a small change in a parameter. Elasticity alters that definition by looking at proportionate changes (rather than absolute changes).</a:t>
            </a:r>
          </a:p>
        </p:txBody>
      </p:sp>
      <p:sp>
        <p:nvSpPr>
          <p:cNvPr id="4" name="Slide Number Placeholder 3"/>
          <p:cNvSpPr>
            <a:spLocks noGrp="1"/>
          </p:cNvSpPr>
          <p:nvPr>
            <p:ph type="sldNum" sz="quarter" idx="10"/>
          </p:nvPr>
        </p:nvSpPr>
        <p:spPr/>
        <p:txBody>
          <a:bodyPr/>
          <a:lstStyle/>
          <a:p>
            <a:fld id="{42FF66BB-309E-47DF-8D9D-4E8BE26C5D33}" type="slidenum">
              <a:rPr lang="en-US" smtClean="0"/>
              <a:t>63</a:t>
            </a:fld>
            <a:endParaRPr lang="en-US"/>
          </a:p>
        </p:txBody>
      </p:sp>
    </p:spTree>
    <p:extLst>
      <p:ext uri="{BB962C8B-B14F-4D97-AF65-F5344CB8AC3E}">
        <p14:creationId xmlns:p14="http://schemas.microsoft.com/office/powerpoint/2010/main" val="1777050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022136-3B2D-458E-BABE-B887C922AAA4}" type="slidenum">
              <a:rPr lang="en-US"/>
              <a:pPr/>
              <a:t>65</a:t>
            </a:fld>
            <a:endParaRPr lang="en-US"/>
          </a:p>
        </p:txBody>
      </p:sp>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p:txBody>
          <a:bodyPr/>
          <a:lstStyle/>
          <a:p>
            <a:r>
              <a:rPr lang="en-US" dirty="0"/>
              <a:t>I have figures that didn’t appear in the paper, that might help you understand some issues a bit better.  This is a helpful one that shows that when gamma=1, there is no change in A* with a change in egg survival (unless egg survival is already very low).</a:t>
            </a:r>
          </a:p>
        </p:txBody>
      </p:sp>
    </p:spTree>
    <p:extLst>
      <p:ext uri="{BB962C8B-B14F-4D97-AF65-F5344CB8AC3E}">
        <p14:creationId xmlns:p14="http://schemas.microsoft.com/office/powerpoint/2010/main" val="4278069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there is a much bigger effect (darker colors) if the mortality affects LATER stages, especially juveniles and adults, rather than eggs.</a:t>
            </a:r>
          </a:p>
        </p:txBody>
      </p:sp>
      <p:sp>
        <p:nvSpPr>
          <p:cNvPr id="4" name="Slide Number Placeholder 3"/>
          <p:cNvSpPr>
            <a:spLocks noGrp="1"/>
          </p:cNvSpPr>
          <p:nvPr>
            <p:ph type="sldNum" sz="quarter" idx="5"/>
          </p:nvPr>
        </p:nvSpPr>
        <p:spPr/>
        <p:txBody>
          <a:bodyPr/>
          <a:lstStyle/>
          <a:p>
            <a:fld id="{42FF66BB-309E-47DF-8D9D-4E8BE26C5D33}" type="slidenum">
              <a:rPr lang="en-US" smtClean="0"/>
              <a:pPr/>
              <a:t>67</a:t>
            </a:fld>
            <a:endParaRPr lang="en-US" dirty="0"/>
          </a:p>
        </p:txBody>
      </p:sp>
    </p:spTree>
    <p:extLst>
      <p:ext uri="{BB962C8B-B14F-4D97-AF65-F5344CB8AC3E}">
        <p14:creationId xmlns:p14="http://schemas.microsoft.com/office/powerpoint/2010/main" val="1178968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A83E7-AB66-4F8B-9347-D98248ED30EF}" type="slidenum">
              <a:rPr lang="en-US"/>
              <a:pPr/>
              <a:t>68</a:t>
            </a:fld>
            <a:endParaRPr lang="en-US"/>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r>
              <a:rPr lang="en-US" dirty="0"/>
              <a:t>Here, is an easier way to visualize these effects.  Notice how steep the curves are for the plot in the lower right (i.e., changing adult survival has a huge effect on A*: elasticity &gt;1).  Effects of changing max tadpole survival or juvenile survival are less extreme (elasticity close to 1)</a:t>
            </a:r>
          </a:p>
        </p:txBody>
      </p:sp>
    </p:spTree>
    <p:extLst>
      <p:ext uri="{BB962C8B-B14F-4D97-AF65-F5344CB8AC3E}">
        <p14:creationId xmlns:p14="http://schemas.microsoft.com/office/powerpoint/2010/main" val="19852546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026363-BDB8-430A-9A3E-97F35F883407}" type="slidenum">
              <a:rPr lang="en-US"/>
              <a:pPr/>
              <a:t>69</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lIns="91437" tIns="45718" rIns="91437" bIns="45718"/>
          <a:lstStyle/>
          <a:p>
            <a:endParaRPr lang="en-US"/>
          </a:p>
        </p:txBody>
      </p:sp>
    </p:spTree>
    <p:extLst>
      <p:ext uri="{BB962C8B-B14F-4D97-AF65-F5344CB8AC3E}">
        <p14:creationId xmlns:p14="http://schemas.microsoft.com/office/powerpoint/2010/main" val="7961668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FB7AC4-1EA7-4683-9FC8-2C8F37246D14}" type="slidenum">
              <a:rPr lang="en-US" smtClean="0"/>
              <a:pPr/>
              <a:t>70</a:t>
            </a:fld>
            <a:endParaRPr lang="en-US"/>
          </a:p>
        </p:txBody>
      </p:sp>
    </p:spTree>
    <p:extLst>
      <p:ext uri="{BB962C8B-B14F-4D97-AF65-F5344CB8AC3E}">
        <p14:creationId xmlns:p14="http://schemas.microsoft.com/office/powerpoint/2010/main" val="29289750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AFE737-D376-45E5-AA70-7D2946A9844E}" type="slidenum">
              <a:rPr lang="en-US"/>
              <a:pPr/>
              <a:t>73</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189934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FB7AC4-1EA7-4683-9FC8-2C8F37246D14}" type="slidenum">
              <a:rPr lang="en-US" smtClean="0"/>
              <a:pPr/>
              <a:t>74</a:t>
            </a:fld>
            <a:endParaRPr lang="en-US"/>
          </a:p>
        </p:txBody>
      </p:sp>
    </p:spTree>
    <p:extLst>
      <p:ext uri="{BB962C8B-B14F-4D97-AF65-F5344CB8AC3E}">
        <p14:creationId xmlns:p14="http://schemas.microsoft.com/office/powerpoint/2010/main" val="964272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EACF52-B3CC-41F3-9201-1838F8980041}" type="slidenum">
              <a:rPr lang="en-US" smtClean="0"/>
              <a:pPr>
                <a:defRPr/>
              </a:pPr>
              <a:t>13</a:t>
            </a:fld>
            <a:endParaRPr lang="en-US"/>
          </a:p>
        </p:txBody>
      </p:sp>
    </p:spTree>
    <p:extLst>
      <p:ext uri="{BB962C8B-B14F-4D97-AF65-F5344CB8AC3E}">
        <p14:creationId xmlns:p14="http://schemas.microsoft.com/office/powerpoint/2010/main" val="2909094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i.e.how</a:t>
            </a:r>
            <a:r>
              <a:rPr lang="en-US" baseline="0" dirty="0"/>
              <a:t> to take this information, target your actions, and get the best increase in pop growth. Management action should affect one or more elements in the matrix, but the response of lambda won't be the same.  So, to inform our decision, we'd like  </a:t>
            </a:r>
            <a:r>
              <a:rPr lang="en-US" baseline="0" dirty="0" err="1"/>
              <a:t>i</a:t>
            </a:r>
            <a:r>
              <a:rPr lang="en-US" baseline="0" dirty="0"/>
              <a:t>..,e how </a:t>
            </a:r>
            <a:r>
              <a:rPr lang="en-US" baseline="0" dirty="0" err="1"/>
              <a:t>senstive</a:t>
            </a:r>
            <a:r>
              <a:rPr lang="en-US" baseline="0" dirty="0"/>
              <a:t> is lambda to changes in the elements of A.</a:t>
            </a:r>
            <a:endParaRPr lang="en-US" dirty="0"/>
          </a:p>
        </p:txBody>
      </p:sp>
      <p:sp>
        <p:nvSpPr>
          <p:cNvPr id="4" name="Slide Number Placeholder 3"/>
          <p:cNvSpPr>
            <a:spLocks noGrp="1"/>
          </p:cNvSpPr>
          <p:nvPr>
            <p:ph type="sldNum" sz="quarter" idx="10"/>
          </p:nvPr>
        </p:nvSpPr>
        <p:spPr/>
        <p:txBody>
          <a:bodyPr/>
          <a:lstStyle/>
          <a:p>
            <a:pPr>
              <a:defRPr/>
            </a:pPr>
            <a:fld id="{CAEACF52-B3CC-41F3-9201-1838F8980041}" type="slidenum">
              <a:rPr lang="en-US" smtClean="0"/>
              <a:pPr>
                <a:defRPr/>
              </a:pPr>
              <a:t>15</a:t>
            </a:fld>
            <a:endParaRPr lang="en-US"/>
          </a:p>
        </p:txBody>
      </p:sp>
    </p:spTree>
    <p:extLst>
      <p:ext uri="{BB962C8B-B14F-4D97-AF65-F5344CB8AC3E}">
        <p14:creationId xmlns:p14="http://schemas.microsoft.com/office/powerpoint/2010/main" val="1434668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i.e.how</a:t>
            </a:r>
            <a:r>
              <a:rPr lang="en-US" baseline="0" dirty="0"/>
              <a:t> to take this information, target your actions, and get the best increase in pop growth. Management action should affect one or more elements in the matrix, but the response of lambda won't be the same.  So, to inform our decision, we'd like  </a:t>
            </a:r>
            <a:r>
              <a:rPr lang="en-US" baseline="0" dirty="0" err="1"/>
              <a:t>i</a:t>
            </a:r>
            <a:r>
              <a:rPr lang="en-US" baseline="0" dirty="0"/>
              <a:t>..,e how </a:t>
            </a:r>
            <a:r>
              <a:rPr lang="en-US" baseline="0" dirty="0" err="1"/>
              <a:t>senstive</a:t>
            </a:r>
            <a:r>
              <a:rPr lang="en-US" baseline="0" dirty="0"/>
              <a:t> is lambda to changes in the elements of A.</a:t>
            </a:r>
            <a:endParaRPr lang="en-US" dirty="0"/>
          </a:p>
        </p:txBody>
      </p:sp>
      <p:sp>
        <p:nvSpPr>
          <p:cNvPr id="4" name="Slide Number Placeholder 3"/>
          <p:cNvSpPr>
            <a:spLocks noGrp="1"/>
          </p:cNvSpPr>
          <p:nvPr>
            <p:ph type="sldNum" sz="quarter" idx="10"/>
          </p:nvPr>
        </p:nvSpPr>
        <p:spPr/>
        <p:txBody>
          <a:bodyPr/>
          <a:lstStyle/>
          <a:p>
            <a:pPr>
              <a:defRPr/>
            </a:pPr>
            <a:fld id="{CAEACF52-B3CC-41F3-9201-1838F8980041}" type="slidenum">
              <a:rPr lang="en-US" smtClean="0"/>
              <a:pPr>
                <a:defRPr/>
              </a:pPr>
              <a:t>16</a:t>
            </a:fld>
            <a:endParaRPr lang="en-US"/>
          </a:p>
        </p:txBody>
      </p:sp>
    </p:spTree>
    <p:extLst>
      <p:ext uri="{BB962C8B-B14F-4D97-AF65-F5344CB8AC3E}">
        <p14:creationId xmlns:p14="http://schemas.microsoft.com/office/powerpoint/2010/main" val="1434668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insights can you gain from this?  How can you take this info and apply it to management?</a:t>
            </a:r>
          </a:p>
        </p:txBody>
      </p:sp>
      <p:sp>
        <p:nvSpPr>
          <p:cNvPr id="4" name="Slide Number Placeholder 3"/>
          <p:cNvSpPr>
            <a:spLocks noGrp="1"/>
          </p:cNvSpPr>
          <p:nvPr>
            <p:ph type="sldNum" sz="quarter" idx="5"/>
          </p:nvPr>
        </p:nvSpPr>
        <p:spPr/>
        <p:txBody>
          <a:bodyPr/>
          <a:lstStyle/>
          <a:p>
            <a:pPr>
              <a:defRPr/>
            </a:pPr>
            <a:fld id="{CAEACF52-B3CC-41F3-9201-1838F8980041}" type="slidenum">
              <a:rPr lang="en-US" smtClean="0"/>
              <a:pPr>
                <a:defRPr/>
              </a:pPr>
              <a:t>18</a:t>
            </a:fld>
            <a:endParaRPr lang="en-US"/>
          </a:p>
        </p:txBody>
      </p:sp>
    </p:spTree>
    <p:extLst>
      <p:ext uri="{BB962C8B-B14F-4D97-AF65-F5344CB8AC3E}">
        <p14:creationId xmlns:p14="http://schemas.microsoft.com/office/powerpoint/2010/main" val="2674717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sensitivity analysis?  A change in “model output” given a change in a parameter.  </a:t>
            </a:r>
          </a:p>
        </p:txBody>
      </p:sp>
      <p:sp>
        <p:nvSpPr>
          <p:cNvPr id="4" name="Slide Number Placeholder 3"/>
          <p:cNvSpPr>
            <a:spLocks noGrp="1"/>
          </p:cNvSpPr>
          <p:nvPr>
            <p:ph type="sldNum" sz="quarter" idx="10"/>
          </p:nvPr>
        </p:nvSpPr>
        <p:spPr/>
        <p:txBody>
          <a:bodyPr/>
          <a:lstStyle/>
          <a:p>
            <a:pPr>
              <a:defRPr/>
            </a:pPr>
            <a:fld id="{CAEACF52-B3CC-41F3-9201-1838F8980041}" type="slidenum">
              <a:rPr lang="en-US" smtClean="0"/>
              <a:pPr>
                <a:defRPr/>
              </a:pPr>
              <a:t>19</a:t>
            </a:fld>
            <a:endParaRPr lang="en-US"/>
          </a:p>
        </p:txBody>
      </p:sp>
    </p:spTree>
    <p:extLst>
      <p:ext uri="{BB962C8B-B14F-4D97-AF65-F5344CB8AC3E}">
        <p14:creationId xmlns:p14="http://schemas.microsoft.com/office/powerpoint/2010/main" val="1434668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i.e.how</a:t>
            </a:r>
            <a:r>
              <a:rPr lang="en-US" baseline="0" dirty="0"/>
              <a:t> to take this information, target your actions, and get the best increase in pop growth. Management action should affect one or more elements in the matrix, but the response of lambda won't be the same.  So, to inform our decision, we'd like  </a:t>
            </a:r>
            <a:r>
              <a:rPr lang="en-US" baseline="0" dirty="0" err="1"/>
              <a:t>i</a:t>
            </a:r>
            <a:r>
              <a:rPr lang="en-US" baseline="0" dirty="0"/>
              <a:t>..,e how </a:t>
            </a:r>
            <a:r>
              <a:rPr lang="en-US" baseline="0" dirty="0" err="1"/>
              <a:t>senstive</a:t>
            </a:r>
            <a:r>
              <a:rPr lang="en-US" baseline="0" dirty="0"/>
              <a:t> is lambda to changes in the elements of A.</a:t>
            </a:r>
            <a:endParaRPr lang="en-US" dirty="0"/>
          </a:p>
        </p:txBody>
      </p:sp>
      <p:sp>
        <p:nvSpPr>
          <p:cNvPr id="4" name="Slide Number Placeholder 3"/>
          <p:cNvSpPr>
            <a:spLocks noGrp="1"/>
          </p:cNvSpPr>
          <p:nvPr>
            <p:ph type="sldNum" sz="quarter" idx="10"/>
          </p:nvPr>
        </p:nvSpPr>
        <p:spPr/>
        <p:txBody>
          <a:bodyPr/>
          <a:lstStyle/>
          <a:p>
            <a:pPr>
              <a:defRPr/>
            </a:pPr>
            <a:fld id="{CAEACF52-B3CC-41F3-9201-1838F8980041}" type="slidenum">
              <a:rPr lang="en-US" smtClean="0"/>
              <a:pPr>
                <a:defRPr/>
              </a:pPr>
              <a:t>21</a:t>
            </a:fld>
            <a:endParaRPr lang="en-US"/>
          </a:p>
        </p:txBody>
      </p:sp>
    </p:spTree>
    <p:extLst>
      <p:ext uri="{BB962C8B-B14F-4D97-AF65-F5344CB8AC3E}">
        <p14:creationId xmlns:p14="http://schemas.microsoft.com/office/powerpoint/2010/main" val="1434668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A722724-81B5-4BAE-A0E9-118D83FD41B4}" type="slidenum">
              <a:rPr lang="en-US" smtClean="0"/>
              <a:pPr>
                <a:defRPr/>
              </a:pPr>
              <a:t>‹#›</a:t>
            </a:fld>
            <a:endParaRPr lang="en-US"/>
          </a:p>
        </p:txBody>
      </p:sp>
    </p:spTree>
    <p:extLst>
      <p:ext uri="{BB962C8B-B14F-4D97-AF65-F5344CB8AC3E}">
        <p14:creationId xmlns:p14="http://schemas.microsoft.com/office/powerpoint/2010/main" val="4145821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54EE21E-1EDE-4221-AFF9-98904675FF32}" type="slidenum">
              <a:rPr lang="en-US" smtClean="0"/>
              <a:pPr>
                <a:defRPr/>
              </a:pPr>
              <a:t>‹#›</a:t>
            </a:fld>
            <a:endParaRPr lang="en-US"/>
          </a:p>
        </p:txBody>
      </p:sp>
    </p:spTree>
    <p:extLst>
      <p:ext uri="{BB962C8B-B14F-4D97-AF65-F5344CB8AC3E}">
        <p14:creationId xmlns:p14="http://schemas.microsoft.com/office/powerpoint/2010/main" val="920024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83F5575-05A3-40A5-B6D7-7BA0B9895322}" type="slidenum">
              <a:rPr lang="en-US" smtClean="0"/>
              <a:pPr>
                <a:defRPr/>
              </a:pPr>
              <a:t>‹#›</a:t>
            </a:fld>
            <a:endParaRPr lang="en-US"/>
          </a:p>
        </p:txBody>
      </p:sp>
    </p:spTree>
    <p:extLst>
      <p:ext uri="{BB962C8B-B14F-4D97-AF65-F5344CB8AC3E}">
        <p14:creationId xmlns:p14="http://schemas.microsoft.com/office/powerpoint/2010/main" val="2299118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D08558F-A922-42CC-91C8-0B73B217B232}" type="slidenum">
              <a:rPr lang="en-US"/>
              <a:pPr>
                <a:defRPr/>
              </a:pPr>
              <a:t>‹#›</a:t>
            </a:fld>
            <a:endParaRPr lang="en-US"/>
          </a:p>
        </p:txBody>
      </p:sp>
    </p:spTree>
    <p:extLst>
      <p:ext uri="{BB962C8B-B14F-4D97-AF65-F5344CB8AC3E}">
        <p14:creationId xmlns:p14="http://schemas.microsoft.com/office/powerpoint/2010/main" val="1567127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0A17886-F211-4575-BC95-21350DB8A8C8}" type="slidenum">
              <a:rPr lang="en-US" smtClean="0"/>
              <a:pPr>
                <a:defRPr/>
              </a:pPr>
              <a:t>‹#›</a:t>
            </a:fld>
            <a:endParaRPr lang="en-US"/>
          </a:p>
        </p:txBody>
      </p:sp>
    </p:spTree>
    <p:extLst>
      <p:ext uri="{BB962C8B-B14F-4D97-AF65-F5344CB8AC3E}">
        <p14:creationId xmlns:p14="http://schemas.microsoft.com/office/powerpoint/2010/main" val="1545999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F6FF4DE-A81D-4B13-BEA8-2A454EBF44D0}" type="slidenum">
              <a:rPr lang="en-US" smtClean="0"/>
              <a:pPr>
                <a:defRPr/>
              </a:pPr>
              <a:t>‹#›</a:t>
            </a:fld>
            <a:endParaRPr lang="en-US"/>
          </a:p>
        </p:txBody>
      </p:sp>
    </p:spTree>
    <p:extLst>
      <p:ext uri="{BB962C8B-B14F-4D97-AF65-F5344CB8AC3E}">
        <p14:creationId xmlns:p14="http://schemas.microsoft.com/office/powerpoint/2010/main" val="2624882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42C2778-D2AD-4C1E-AAB7-C3DD89F651B5}" type="slidenum">
              <a:rPr lang="en-US" smtClean="0"/>
              <a:pPr>
                <a:defRPr/>
              </a:pPr>
              <a:t>‹#›</a:t>
            </a:fld>
            <a:endParaRPr lang="en-US"/>
          </a:p>
        </p:txBody>
      </p:sp>
    </p:spTree>
    <p:extLst>
      <p:ext uri="{BB962C8B-B14F-4D97-AF65-F5344CB8AC3E}">
        <p14:creationId xmlns:p14="http://schemas.microsoft.com/office/powerpoint/2010/main" val="2215309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C86D6921-C177-4262-8CB8-BDB3E9B47B68}" type="slidenum">
              <a:rPr lang="en-US" smtClean="0"/>
              <a:pPr>
                <a:defRPr/>
              </a:pPr>
              <a:t>‹#›</a:t>
            </a:fld>
            <a:endParaRPr lang="en-US"/>
          </a:p>
        </p:txBody>
      </p:sp>
    </p:spTree>
    <p:extLst>
      <p:ext uri="{BB962C8B-B14F-4D97-AF65-F5344CB8AC3E}">
        <p14:creationId xmlns:p14="http://schemas.microsoft.com/office/powerpoint/2010/main" val="1156139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D39CDBCA-5733-4CD4-A94D-4769BC942DE9}" type="slidenum">
              <a:rPr lang="en-US" smtClean="0"/>
              <a:pPr>
                <a:defRPr/>
              </a:pPr>
              <a:t>‹#›</a:t>
            </a:fld>
            <a:endParaRPr lang="en-US"/>
          </a:p>
        </p:txBody>
      </p:sp>
    </p:spTree>
    <p:extLst>
      <p:ext uri="{BB962C8B-B14F-4D97-AF65-F5344CB8AC3E}">
        <p14:creationId xmlns:p14="http://schemas.microsoft.com/office/powerpoint/2010/main" val="16233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1E9F3658-B243-4B47-8B29-620BDB559C2E}" type="slidenum">
              <a:rPr lang="en-US" smtClean="0"/>
              <a:pPr>
                <a:defRPr/>
              </a:pPr>
              <a:t>‹#›</a:t>
            </a:fld>
            <a:endParaRPr lang="en-US"/>
          </a:p>
        </p:txBody>
      </p:sp>
    </p:spTree>
    <p:extLst>
      <p:ext uri="{BB962C8B-B14F-4D97-AF65-F5344CB8AC3E}">
        <p14:creationId xmlns:p14="http://schemas.microsoft.com/office/powerpoint/2010/main" val="648714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76437E1C-86D7-423B-AB4B-6C3E9585C0A8}" type="slidenum">
              <a:rPr lang="en-US" smtClean="0"/>
              <a:pPr>
                <a:defRPr/>
              </a:pPr>
              <a:t>‹#›</a:t>
            </a:fld>
            <a:endParaRPr lang="en-US"/>
          </a:p>
        </p:txBody>
      </p:sp>
    </p:spTree>
    <p:extLst>
      <p:ext uri="{BB962C8B-B14F-4D97-AF65-F5344CB8AC3E}">
        <p14:creationId xmlns:p14="http://schemas.microsoft.com/office/powerpoint/2010/main" val="3721449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2BDDBA3-D6CA-4B90-BA60-3AC82032444A}" type="slidenum">
              <a:rPr lang="en-US" smtClean="0"/>
              <a:pPr>
                <a:defRPr/>
              </a:pPr>
              <a:t>‹#›</a:t>
            </a:fld>
            <a:endParaRPr lang="en-US"/>
          </a:p>
        </p:txBody>
      </p:sp>
    </p:spTree>
    <p:extLst>
      <p:ext uri="{BB962C8B-B14F-4D97-AF65-F5344CB8AC3E}">
        <p14:creationId xmlns:p14="http://schemas.microsoft.com/office/powerpoint/2010/main" val="198547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A422AB4D-6B0E-4563-98F4-136C1841FB96}" type="slidenum">
              <a:rPr lang="en-US" smtClean="0"/>
              <a:pPr>
                <a:defRPr/>
              </a:pPr>
              <a:t>‹#›</a:t>
            </a:fld>
            <a:endParaRPr lang="en-US"/>
          </a:p>
        </p:txBody>
      </p:sp>
    </p:spTree>
    <p:extLst>
      <p:ext uri="{BB962C8B-B14F-4D97-AF65-F5344CB8AC3E}">
        <p14:creationId xmlns:p14="http://schemas.microsoft.com/office/powerpoint/2010/main" val="19999969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16.xml"/><Relationship Id="rId7"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6.png"/><Relationship Id="rId5" Type="http://schemas.openxmlformats.org/officeDocument/2006/relationships/oleObject" Target="../embeddings/oleObject3.bin"/><Relationship Id="rId10" Type="http://schemas.openxmlformats.org/officeDocument/2006/relationships/image" Target="../media/image21.jpeg"/><Relationship Id="rId4" Type="http://schemas.openxmlformats.org/officeDocument/2006/relationships/image" Target="../media/image17.png"/><Relationship Id="rId9"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oleObject" Target="../embeddings/oleObject4.bin"/></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NULL"/></Relationships>
</file>

<file path=ppt/slides/_rels/slide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10.png"/><Relationship Id="rId4" Type="http://schemas.openxmlformats.org/officeDocument/2006/relationships/image" Target="NUL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NUL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18.png"/><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33.jpeg"/><Relationship Id="rId5" Type="http://schemas.openxmlformats.org/officeDocument/2006/relationships/image" Target="../media/image32.emf"/><Relationship Id="rId4" Type="http://schemas.openxmlformats.org/officeDocument/2006/relationships/oleObject" Target="../embeddings/oleObject5.bin"/></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4.jpe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NULL"/><Relationship Id="rId9"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46.png"/><Relationship Id="rId5" Type="http://schemas.microsoft.com/office/2007/relationships/hdphoto" Target="../media/hdphoto1.wdp"/><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wmf"/></Relationships>
</file>

<file path=ppt/slides/_rels/slide7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74.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78124"/>
            <a:ext cx="9144000" cy="1470025"/>
          </a:xfrm>
        </p:spPr>
        <p:txBody>
          <a:bodyPr>
            <a:normAutofit fontScale="90000"/>
          </a:bodyPr>
          <a:lstStyle/>
          <a:p>
            <a:r>
              <a:rPr lang="en-US" dirty="0">
                <a:solidFill>
                  <a:schemeClr val="accent1">
                    <a:lumMod val="75000"/>
                  </a:schemeClr>
                </a:solidFill>
                <a:latin typeface="Avenir Book"/>
                <a:cs typeface="Avenir Book"/>
              </a:rPr>
              <a:t>Ecology 8310</a:t>
            </a:r>
            <a:br>
              <a:rPr lang="en-US" dirty="0">
                <a:solidFill>
                  <a:schemeClr val="accent1">
                    <a:lumMod val="75000"/>
                  </a:schemeClr>
                </a:solidFill>
                <a:latin typeface="Avenir Book"/>
                <a:cs typeface="Avenir Book"/>
              </a:rPr>
            </a:br>
            <a:r>
              <a:rPr lang="en-US" dirty="0">
                <a:solidFill>
                  <a:schemeClr val="accent1">
                    <a:lumMod val="75000"/>
                  </a:schemeClr>
                </a:solidFill>
                <a:latin typeface="Avenir Book"/>
                <a:cs typeface="Avenir Book"/>
              </a:rPr>
              <a:t>Population (and Community) Ecology</a:t>
            </a:r>
          </a:p>
        </p:txBody>
      </p:sp>
      <p:sp>
        <p:nvSpPr>
          <p:cNvPr id="4" name="TextBox 3"/>
          <p:cNvSpPr txBox="1"/>
          <p:nvPr/>
        </p:nvSpPr>
        <p:spPr>
          <a:xfrm>
            <a:off x="990600" y="3276600"/>
            <a:ext cx="8168636" cy="3046988"/>
          </a:xfrm>
          <a:prstGeom prst="rect">
            <a:avLst/>
          </a:prstGeom>
          <a:noFill/>
        </p:spPr>
        <p:txBody>
          <a:bodyPr wrap="square" rtlCol="0">
            <a:spAutoFit/>
          </a:bodyPr>
          <a:lstStyle/>
          <a:p>
            <a:pPr marL="287338" lvl="2" indent="-285750">
              <a:buFont typeface="Arial"/>
              <a:buChar char="•"/>
            </a:pPr>
            <a:r>
              <a:rPr lang="en-US" dirty="0">
                <a:latin typeface="Avenir Book"/>
                <a:cs typeface="Avenir Book"/>
              </a:rPr>
              <a:t>Application of projection matrices</a:t>
            </a:r>
          </a:p>
          <a:p>
            <a:pPr marL="287338" lvl="2" indent="-285750">
              <a:buFont typeface="Arial"/>
              <a:buChar char="•"/>
            </a:pPr>
            <a:endParaRPr lang="en-US" dirty="0">
              <a:latin typeface="Avenir Book"/>
              <a:cs typeface="Avenir Book"/>
            </a:endParaRPr>
          </a:p>
          <a:p>
            <a:pPr marL="287338" lvl="2" indent="-285750">
              <a:buFont typeface="Arial"/>
              <a:buChar char="•"/>
            </a:pPr>
            <a:r>
              <a:rPr lang="en-US" dirty="0">
                <a:latin typeface="Avenir Book"/>
                <a:cs typeface="Avenir Book"/>
              </a:rPr>
              <a:t>Sea turtle conservation (Crouse et al.)</a:t>
            </a:r>
          </a:p>
          <a:p>
            <a:pPr marL="1588" lvl="2"/>
            <a:endParaRPr lang="en-US" dirty="0">
              <a:latin typeface="Avenir Book"/>
              <a:cs typeface="Avenir Book"/>
            </a:endParaRPr>
          </a:p>
          <a:p>
            <a:pPr marL="1588" lvl="2"/>
            <a:endParaRPr lang="en-US" dirty="0">
              <a:latin typeface="Avenir Book"/>
              <a:cs typeface="Avenir Book"/>
            </a:endParaRPr>
          </a:p>
          <a:p>
            <a:pPr marL="287338" lvl="2" indent="-285750">
              <a:buFont typeface="Arial"/>
              <a:buChar char="•"/>
            </a:pPr>
            <a:endParaRPr lang="en-US" dirty="0">
              <a:latin typeface="Avenir Book"/>
              <a:cs typeface="Avenir Book"/>
            </a:endParaRPr>
          </a:p>
          <a:p>
            <a:pPr marL="285750" indent="-285750">
              <a:buFont typeface="Arial"/>
              <a:buChar char="•"/>
            </a:pPr>
            <a:endParaRPr lang="en-US" dirty="0">
              <a:latin typeface="Avenir Book"/>
              <a:cs typeface="Avenir Book"/>
            </a:endParaRPr>
          </a:p>
          <a:p>
            <a:pPr marL="285750" indent="-285750">
              <a:buFont typeface="Arial"/>
              <a:buChar char="•"/>
            </a:pPr>
            <a:endParaRPr lang="en-US" dirty="0">
              <a:latin typeface="Avenir Book"/>
              <a:cs typeface="Avenir Book"/>
            </a:endParaRPr>
          </a:p>
        </p:txBody>
      </p:sp>
      <p:pic>
        <p:nvPicPr>
          <p:cNvPr id="6" name="Picture 5" descr="C:\Users\osenberg\AppData\Local\Microsoft\Windows\Temporary Internet Files\Content.Outlook\GWG773IU\moua puta panoram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29" y="2133600"/>
            <a:ext cx="9144000" cy="631146"/>
          </a:xfrm>
          <a:prstGeom prst="rect">
            <a:avLst/>
          </a:prstGeom>
          <a:noFill/>
          <a:effectLst>
            <a:outerShdw blurRad="152400" dist="76200" dir="2700000" algn="tl" rotWithShape="0">
              <a:prstClr val="black">
                <a:alpha val="40000"/>
              </a:prstClr>
            </a:outerShdw>
          </a:effectLst>
          <a:scene3d>
            <a:camera prst="orthographicFront"/>
            <a:lightRig rig="threePt" dir="t"/>
          </a:scene3d>
          <a:sp3d>
            <a:bevelT/>
          </a:sp3d>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29253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265363"/>
            <a:ext cx="6119813" cy="4478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219" name="Text Box 5"/>
          <p:cNvSpPr txBox="1">
            <a:spLocks noChangeArrowheads="1"/>
          </p:cNvSpPr>
          <p:nvPr/>
        </p:nvSpPr>
        <p:spPr bwMode="auto">
          <a:xfrm>
            <a:off x="0" y="0"/>
            <a:ext cx="3091072" cy="13234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 typeface="Wingdings" pitchFamily="2" charset="2"/>
              <a:buNone/>
            </a:pPr>
            <a:r>
              <a:rPr lang="en-US" sz="4000" dirty="0">
                <a:solidFill>
                  <a:srgbClr val="376092"/>
                </a:solidFill>
                <a:latin typeface="Avenir Book"/>
              </a:rPr>
              <a:t>Stable Stage</a:t>
            </a:r>
          </a:p>
          <a:p>
            <a:pPr eaLnBrk="1" hangingPunct="1">
              <a:buFont typeface="Wingdings" pitchFamily="2" charset="2"/>
              <a:buNone/>
            </a:pPr>
            <a:r>
              <a:rPr lang="en-US" sz="4000" dirty="0">
                <a:solidFill>
                  <a:srgbClr val="376092"/>
                </a:solidFill>
                <a:latin typeface="Avenir Book"/>
              </a:rPr>
              <a:t>Distribution:</a:t>
            </a:r>
            <a:endParaRPr lang="en-US" sz="4000" b="1" dirty="0">
              <a:solidFill>
                <a:srgbClr val="376092"/>
              </a:solidFill>
              <a:latin typeface="Avenir Book"/>
            </a:endParaRPr>
          </a:p>
        </p:txBody>
      </p:sp>
    </p:spTree>
    <p:extLst>
      <p:ext uri="{BB962C8B-B14F-4D97-AF65-F5344CB8AC3E}">
        <p14:creationId xmlns:p14="http://schemas.microsoft.com/office/powerpoint/2010/main" val="4147711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96615" name="Group 7"/>
          <p:cNvGraphicFramePr>
            <a:graphicFrameLocks noGrp="1"/>
          </p:cNvGraphicFramePr>
          <p:nvPr/>
        </p:nvGraphicFramePr>
        <p:xfrm>
          <a:off x="2209800" y="2441575"/>
          <a:ext cx="6705600" cy="4191387"/>
        </p:xfrm>
        <a:graphic>
          <a:graphicData uri="http://schemas.openxmlformats.org/drawingml/2006/table">
            <a:tbl>
              <a:tblPr/>
              <a:tblGrid>
                <a:gridCol w="3352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50792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venir Book"/>
                        </a:rPr>
                        <a:t>Life stage</a:t>
                      </a:r>
                    </a:p>
                  </a:txBody>
                  <a:tcPr marT="45713" marB="45713" horzOverflow="overflow">
                    <a:lnL cap="flat">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venir Book"/>
                        </a:rPr>
                        <a:t>Reproductive value</a:t>
                      </a:r>
                    </a:p>
                  </a:txBody>
                  <a:tcPr marT="45713" marB="45713" horzOverflow="overflow">
                    <a:lnL>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0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Eggs, hatchlings</a:t>
                      </a:r>
                    </a:p>
                  </a:txBody>
                  <a:tcPr marT="45713" marB="45713" horzOverflow="overflow">
                    <a:lnL cap="flat">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1</a:t>
                      </a:r>
                    </a:p>
                  </a:txBody>
                  <a:tcPr marT="45713" marB="45713" horzOverflow="overflow">
                    <a:lnL>
                      <a:noFill/>
                    </a:lnL>
                    <a:lnR cap="flat">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5745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Small juveniles</a:t>
                      </a:r>
                    </a:p>
                  </a:txBody>
                  <a:tcPr marT="45713" marB="45713"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1.4</a:t>
                      </a:r>
                    </a:p>
                  </a:txBody>
                  <a:tcPr marT="45713" marB="45713"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5180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Lg. juveniles</a:t>
                      </a:r>
                    </a:p>
                  </a:txBody>
                  <a:tcPr marT="45713" marB="45713"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6</a:t>
                      </a:r>
                    </a:p>
                  </a:txBody>
                  <a:tcPr marT="45713" marB="45713"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5180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venir Book"/>
                        </a:rPr>
                        <a:t>subadults</a:t>
                      </a:r>
                      <a:endParaRPr kumimoji="0" lang="en-US" sz="2800" b="0" i="0" u="none" strike="noStrike" cap="none" normalizeH="0" baseline="0" dirty="0">
                        <a:ln>
                          <a:noFill/>
                        </a:ln>
                        <a:solidFill>
                          <a:schemeClr val="tx1"/>
                        </a:solidFill>
                        <a:effectLst/>
                        <a:latin typeface="Avenir Book"/>
                      </a:endParaRPr>
                    </a:p>
                  </a:txBody>
                  <a:tcPr marT="45713" marB="45713"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116</a:t>
                      </a:r>
                    </a:p>
                  </a:txBody>
                  <a:tcPr marT="45713" marB="45713"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5180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Novice breeders</a:t>
                      </a:r>
                    </a:p>
                  </a:txBody>
                  <a:tcPr marT="45713" marB="45713"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567</a:t>
                      </a:r>
                    </a:p>
                  </a:txBody>
                  <a:tcPr marT="45713" marB="45713"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5180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1</a:t>
                      </a:r>
                      <a:r>
                        <a:rPr kumimoji="0" lang="en-US" sz="2800" b="0" i="0" u="none" strike="noStrike" cap="none" normalizeH="0" baseline="30000" dirty="0">
                          <a:ln>
                            <a:noFill/>
                          </a:ln>
                          <a:solidFill>
                            <a:schemeClr val="tx1"/>
                          </a:solidFill>
                          <a:effectLst/>
                          <a:latin typeface="Avenir Book"/>
                        </a:rPr>
                        <a:t>st</a:t>
                      </a:r>
                      <a:r>
                        <a:rPr kumimoji="0" lang="en-US" sz="2800" b="0" i="0" u="none" strike="noStrike" cap="none" normalizeH="0" baseline="0" dirty="0">
                          <a:ln>
                            <a:noFill/>
                          </a:ln>
                          <a:solidFill>
                            <a:schemeClr val="tx1"/>
                          </a:solidFill>
                          <a:effectLst/>
                          <a:latin typeface="Avenir Book"/>
                        </a:rPr>
                        <a:t> </a:t>
                      </a:r>
                      <a:r>
                        <a:rPr kumimoji="0" lang="en-US" sz="2800" b="0" i="0" u="none" strike="noStrike" cap="none" normalizeH="0" baseline="0" dirty="0" err="1">
                          <a:ln>
                            <a:noFill/>
                          </a:ln>
                          <a:solidFill>
                            <a:schemeClr val="tx1"/>
                          </a:solidFill>
                          <a:effectLst/>
                          <a:latin typeface="Avenir Book"/>
                        </a:rPr>
                        <a:t>yr</a:t>
                      </a:r>
                      <a:r>
                        <a:rPr kumimoji="0" lang="en-US" sz="2800" b="0" i="0" u="none" strike="noStrike" cap="none" normalizeH="0" baseline="0" dirty="0">
                          <a:ln>
                            <a:noFill/>
                          </a:ln>
                          <a:solidFill>
                            <a:schemeClr val="tx1"/>
                          </a:solidFill>
                          <a:effectLst/>
                          <a:latin typeface="Avenir Book"/>
                        </a:rPr>
                        <a:t> </a:t>
                      </a:r>
                      <a:r>
                        <a:rPr kumimoji="0" lang="en-US" sz="2800" b="0" i="0" u="none" strike="noStrike" cap="none" normalizeH="0" baseline="0" dirty="0" err="1">
                          <a:ln>
                            <a:noFill/>
                          </a:ln>
                          <a:solidFill>
                            <a:schemeClr val="tx1"/>
                          </a:solidFill>
                          <a:effectLst/>
                          <a:latin typeface="Avenir Book"/>
                        </a:rPr>
                        <a:t>remigrants</a:t>
                      </a:r>
                      <a:endParaRPr kumimoji="0" lang="en-US" sz="2800" b="0" i="0" u="none" strike="noStrike" cap="none" normalizeH="0" baseline="0" dirty="0">
                        <a:ln>
                          <a:noFill/>
                        </a:ln>
                        <a:solidFill>
                          <a:schemeClr val="tx1"/>
                        </a:solidFill>
                        <a:effectLst/>
                        <a:latin typeface="Avenir Book"/>
                      </a:endParaRPr>
                    </a:p>
                  </a:txBody>
                  <a:tcPr marT="45713" marB="45713"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507</a:t>
                      </a:r>
                    </a:p>
                  </a:txBody>
                  <a:tcPr marT="45713" marB="45713"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5180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Mature breeder</a:t>
                      </a:r>
                    </a:p>
                  </a:txBody>
                  <a:tcPr marT="45713" marB="45713" horzOverflow="overflow">
                    <a:lnL cap="flat">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588</a:t>
                      </a:r>
                    </a:p>
                  </a:txBody>
                  <a:tcPr marT="45713" marB="45713" horzOverflow="overflow">
                    <a:lnL>
                      <a:noFill/>
                    </a:lnL>
                    <a:lnR cap="flat">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0502" name="Text Box 48"/>
          <p:cNvSpPr txBox="1">
            <a:spLocks noChangeArrowheads="1"/>
          </p:cNvSpPr>
          <p:nvPr/>
        </p:nvSpPr>
        <p:spPr bwMode="auto">
          <a:xfrm>
            <a:off x="0" y="0"/>
            <a:ext cx="3294063" cy="1311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 typeface="Wingdings" pitchFamily="2" charset="2"/>
              <a:buNone/>
            </a:pPr>
            <a:r>
              <a:rPr lang="en-US" sz="4000" dirty="0">
                <a:solidFill>
                  <a:schemeClr val="accent1">
                    <a:lumMod val="75000"/>
                  </a:schemeClr>
                </a:solidFill>
                <a:latin typeface="Avenir Book"/>
              </a:rPr>
              <a:t>Reproductive</a:t>
            </a:r>
          </a:p>
          <a:p>
            <a:pPr eaLnBrk="1" hangingPunct="1">
              <a:buFont typeface="Wingdings" pitchFamily="2" charset="2"/>
              <a:buNone/>
            </a:pPr>
            <a:r>
              <a:rPr lang="en-US" sz="4000" dirty="0">
                <a:solidFill>
                  <a:schemeClr val="accent1">
                    <a:lumMod val="75000"/>
                  </a:schemeClr>
                </a:solidFill>
                <a:latin typeface="Avenir Book"/>
              </a:rPr>
              <a:t>Value:</a:t>
            </a:r>
            <a:endParaRPr lang="en-US" sz="4000" b="1" dirty="0">
              <a:solidFill>
                <a:schemeClr val="accent1">
                  <a:lumMod val="75000"/>
                </a:schemeClr>
              </a:solidFill>
              <a:latin typeface="Avenir Book"/>
            </a:endParaRPr>
          </a:p>
        </p:txBody>
      </p:sp>
      <p:pic>
        <p:nvPicPr>
          <p:cNvPr id="196658" name="Picture 50" descr="seatu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0"/>
            <a:ext cx="3429000"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6659" name="Picture 51" descr="Green sea turtle eg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300" y="0"/>
            <a:ext cx="1714500" cy="2255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429848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96658"/>
                                        </p:tgtEl>
                                        <p:attrNameLst>
                                          <p:attrName>style.visibility</p:attrName>
                                        </p:attrNameLst>
                                      </p:cBhvr>
                                      <p:to>
                                        <p:strVal val="visible"/>
                                      </p:to>
                                    </p:set>
                                    <p:animEffect transition="in" filter="fade">
                                      <p:cBhvr>
                                        <p:cTn id="7" dur="2000"/>
                                        <p:tgtEl>
                                          <p:spTgt spid="196658"/>
                                        </p:tgtEl>
                                      </p:cBhvr>
                                    </p:animEffect>
                                  </p:childTnLst>
                                </p:cTn>
                              </p:par>
                              <p:par>
                                <p:cTn id="8" presetID="10" presetClass="entr" presetSubtype="0" fill="hold" nodeType="withEffect">
                                  <p:stCondLst>
                                    <p:cond delay="0"/>
                                  </p:stCondLst>
                                  <p:childTnLst>
                                    <p:set>
                                      <p:cBhvr>
                                        <p:cTn id="9" dur="1" fill="hold">
                                          <p:stCondLst>
                                            <p:cond delay="0"/>
                                          </p:stCondLst>
                                        </p:cTn>
                                        <p:tgtEl>
                                          <p:spTgt spid="196659"/>
                                        </p:tgtEl>
                                        <p:attrNameLst>
                                          <p:attrName>style.visibility</p:attrName>
                                        </p:attrNameLst>
                                      </p:cBhvr>
                                      <p:to>
                                        <p:strVal val="visible"/>
                                      </p:to>
                                    </p:set>
                                    <p:animEffect transition="in" filter="fade">
                                      <p:cBhvr>
                                        <p:cTn id="10" dur="2000"/>
                                        <p:tgtEl>
                                          <p:spTgt spid="196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Rectangle 5"/>
          <p:cNvSpPr>
            <a:spLocks noChangeArrowheads="1"/>
          </p:cNvSpPr>
          <p:nvPr/>
        </p:nvSpPr>
        <p:spPr bwMode="auto">
          <a:xfrm>
            <a:off x="476250" y="81121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a:p>
        </p:txBody>
      </p:sp>
      <p:sp>
        <p:nvSpPr>
          <p:cNvPr id="19459" name="Text Box 7"/>
          <p:cNvSpPr txBox="1">
            <a:spLocks noChangeArrowheads="1"/>
          </p:cNvSpPr>
          <p:nvPr/>
        </p:nvSpPr>
        <p:spPr bwMode="auto">
          <a:xfrm>
            <a:off x="304800" y="2209800"/>
            <a:ext cx="8534400" cy="3046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457200" indent="-457200" eaLnBrk="1" hangingPunct="1">
              <a:buFont typeface="Arial"/>
              <a:buChar char="•"/>
            </a:pPr>
            <a:r>
              <a:rPr lang="en-US" sz="3200" dirty="0">
                <a:latin typeface="Avenir Book"/>
              </a:rPr>
              <a:t>By convention, scaled to 1 for newborn</a:t>
            </a:r>
          </a:p>
          <a:p>
            <a:pPr marL="457200" indent="-457200" eaLnBrk="1" hangingPunct="1">
              <a:buFont typeface="Arial"/>
              <a:buChar char="•"/>
            </a:pPr>
            <a:endParaRPr lang="en-US" sz="3200" dirty="0">
              <a:latin typeface="Avenir Book"/>
            </a:endParaRPr>
          </a:p>
          <a:p>
            <a:pPr marL="457200" indent="-457200" eaLnBrk="1" hangingPunct="1">
              <a:buFont typeface="Arial"/>
              <a:buChar char="•"/>
            </a:pPr>
            <a:r>
              <a:rPr lang="en-US" sz="3200" dirty="0">
                <a:latin typeface="Avenir Book"/>
              </a:rPr>
              <a:t>Increases from birth to maturation</a:t>
            </a:r>
          </a:p>
          <a:p>
            <a:pPr marL="457200" indent="-457200" eaLnBrk="1" hangingPunct="1">
              <a:buFont typeface="Arial"/>
              <a:buChar char="•"/>
            </a:pPr>
            <a:endParaRPr lang="en-US" sz="3200" dirty="0">
              <a:latin typeface="Avenir Book"/>
            </a:endParaRPr>
          </a:p>
          <a:p>
            <a:pPr marL="457200" indent="-457200" eaLnBrk="1" hangingPunct="1">
              <a:buFont typeface="Arial"/>
              <a:buChar char="•"/>
            </a:pPr>
            <a:r>
              <a:rPr lang="en-US" sz="3200" dirty="0">
                <a:latin typeface="Avenir Book"/>
              </a:rPr>
              <a:t>Thereafter, can increase or decrease (usually increase; eventually decrease)</a:t>
            </a:r>
          </a:p>
        </p:txBody>
      </p:sp>
      <p:sp>
        <p:nvSpPr>
          <p:cNvPr id="19461" name="Text Box 10"/>
          <p:cNvSpPr txBox="1">
            <a:spLocks noChangeArrowheads="1"/>
          </p:cNvSpPr>
          <p:nvPr/>
        </p:nvSpPr>
        <p:spPr bwMode="auto">
          <a:xfrm>
            <a:off x="0" y="-15875"/>
            <a:ext cx="3294063" cy="1311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 typeface="Wingdings" pitchFamily="2" charset="2"/>
              <a:buNone/>
            </a:pPr>
            <a:r>
              <a:rPr lang="en-US" sz="4000" dirty="0">
                <a:solidFill>
                  <a:srgbClr val="376092"/>
                </a:solidFill>
                <a:latin typeface="Avenir Book"/>
              </a:rPr>
              <a:t>Reproductive</a:t>
            </a:r>
          </a:p>
          <a:p>
            <a:pPr eaLnBrk="1" hangingPunct="1">
              <a:buFont typeface="Wingdings" pitchFamily="2" charset="2"/>
              <a:buNone/>
            </a:pPr>
            <a:r>
              <a:rPr lang="en-US" sz="4000" dirty="0">
                <a:solidFill>
                  <a:srgbClr val="376092"/>
                </a:solidFill>
                <a:latin typeface="Avenir Book"/>
              </a:rPr>
              <a:t>Value:</a:t>
            </a:r>
            <a:endParaRPr lang="en-US" sz="4000" b="1" dirty="0">
              <a:solidFill>
                <a:srgbClr val="376092"/>
              </a:solidFill>
              <a:latin typeface="Avenir Book"/>
            </a:endParaRPr>
          </a:p>
        </p:txBody>
      </p:sp>
    </p:spTree>
    <p:extLst>
      <p:ext uri="{BB962C8B-B14F-4D97-AF65-F5344CB8AC3E}">
        <p14:creationId xmlns:p14="http://schemas.microsoft.com/office/powerpoint/2010/main" val="1466177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45" name="Text Box 64"/>
          <p:cNvSpPr txBox="1">
            <a:spLocks noChangeArrowheads="1"/>
          </p:cNvSpPr>
          <p:nvPr/>
        </p:nvSpPr>
        <p:spPr bwMode="auto">
          <a:xfrm>
            <a:off x="685800" y="2286000"/>
            <a:ext cx="8001000"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914400" indent="-9144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3200" dirty="0">
                <a:solidFill>
                  <a:srgbClr val="376092"/>
                </a:solidFill>
                <a:latin typeface="Avenir Book"/>
                <a:cs typeface="Avenir Book"/>
              </a:rPr>
              <a:t>But how did we get </a:t>
            </a:r>
            <a:r>
              <a:rPr lang="en-US" sz="3200" dirty="0">
                <a:solidFill>
                  <a:srgbClr val="376092"/>
                </a:solidFill>
                <a:latin typeface="Symbol" charset="2"/>
                <a:cs typeface="Symbol" charset="2"/>
              </a:rPr>
              <a:t> l</a:t>
            </a:r>
            <a:r>
              <a:rPr lang="en-US" sz="3200" dirty="0">
                <a:solidFill>
                  <a:srgbClr val="376092"/>
                </a:solidFill>
                <a:latin typeface="Avenir Book"/>
                <a:cs typeface="Avenir Book"/>
              </a:rPr>
              <a:t>, RV, and SSD?</a:t>
            </a:r>
          </a:p>
        </p:txBody>
      </p:sp>
    </p:spTree>
    <p:extLst>
      <p:ext uri="{BB962C8B-B14F-4D97-AF65-F5344CB8AC3E}">
        <p14:creationId xmlns:p14="http://schemas.microsoft.com/office/powerpoint/2010/main" val="553482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1447800" y="1600200"/>
            <a:ext cx="6494085" cy="4154983"/>
          </a:xfrm>
          <a:prstGeom prst="rect">
            <a:avLst/>
          </a:prstGeom>
          <a:noFill/>
        </p:spPr>
        <p:txBody>
          <a:bodyPr wrap="none" rtlCol="0">
            <a:spAutoFit/>
          </a:bodyPr>
          <a:lstStyle/>
          <a:p>
            <a:pPr marL="457200" indent="-457200">
              <a:buAutoNum type="arabicParenR"/>
            </a:pPr>
            <a:r>
              <a:rPr lang="en-US" dirty="0">
                <a:latin typeface="Avenir Book"/>
                <a:cs typeface="Avenir Book"/>
              </a:rPr>
              <a:t>Crank it out (look at long-term results)</a:t>
            </a:r>
          </a:p>
          <a:p>
            <a:pPr marL="457200" indent="-457200">
              <a:buAutoNum type="arabicParenR"/>
            </a:pPr>
            <a:endParaRPr lang="en-US" dirty="0">
              <a:latin typeface="Avenir Book"/>
              <a:cs typeface="Avenir Book"/>
            </a:endParaRPr>
          </a:p>
          <a:p>
            <a:pPr marL="457200" indent="-457200">
              <a:buAutoNum type="arabicParenR"/>
            </a:pPr>
            <a:r>
              <a:rPr lang="en-US" dirty="0">
                <a:latin typeface="Avenir Book"/>
                <a:cs typeface="Avenir Book"/>
              </a:rPr>
              <a:t>Characteristic equation</a:t>
            </a:r>
          </a:p>
          <a:p>
            <a:pPr marL="457200" indent="-457200">
              <a:buAutoNum type="arabicParenR"/>
            </a:pPr>
            <a:endParaRPr lang="en-US" dirty="0">
              <a:latin typeface="Avenir Book"/>
              <a:cs typeface="Avenir Book"/>
            </a:endParaRPr>
          </a:p>
          <a:p>
            <a:pPr marL="457200" indent="-457200">
              <a:buFontTx/>
              <a:buAutoNum type="arabicParenR"/>
            </a:pPr>
            <a:r>
              <a:rPr lang="en-US" dirty="0">
                <a:latin typeface="Avenir Book"/>
                <a:cs typeface="Avenir Book"/>
              </a:rPr>
              <a:t>Eigenvectors and eigenvalues</a:t>
            </a:r>
          </a:p>
          <a:p>
            <a:pPr marL="457200" indent="-457200">
              <a:buFontTx/>
              <a:buAutoNum type="arabicParenR"/>
            </a:pPr>
            <a:endParaRPr lang="en-US" dirty="0">
              <a:latin typeface="Avenir Book"/>
              <a:cs typeface="Avenir Book"/>
            </a:endParaRPr>
          </a:p>
          <a:p>
            <a:pPr marL="914400" lvl="1" indent="-457200">
              <a:buFontTx/>
              <a:buAutoNum type="arabicParenR"/>
            </a:pPr>
            <a:r>
              <a:rPr lang="en-US" dirty="0">
                <a:latin typeface="Avenir Book"/>
                <a:cs typeface="Avenir Book"/>
              </a:rPr>
              <a:t>Dominant eigenvalue gives </a:t>
            </a:r>
            <a:r>
              <a:rPr lang="en-US" dirty="0">
                <a:latin typeface="Symbol" charset="2"/>
                <a:cs typeface="Symbol" charset="2"/>
              </a:rPr>
              <a:t> l</a:t>
            </a:r>
          </a:p>
          <a:p>
            <a:pPr marL="914400" lvl="1" indent="-457200">
              <a:buFontTx/>
              <a:buAutoNum type="arabicParenR"/>
            </a:pPr>
            <a:endParaRPr lang="en-US" dirty="0">
              <a:latin typeface="Avenir Book"/>
              <a:cs typeface="Avenir Book"/>
            </a:endParaRPr>
          </a:p>
          <a:p>
            <a:pPr marL="914400" lvl="1" indent="-457200">
              <a:buFontTx/>
              <a:buAutoNum type="arabicParenR"/>
            </a:pPr>
            <a:r>
              <a:rPr lang="en-US" dirty="0">
                <a:latin typeface="Avenir Book"/>
                <a:cs typeface="Avenir Book"/>
              </a:rPr>
              <a:t>Left eigenvector gives </a:t>
            </a:r>
            <a:r>
              <a:rPr lang="en-US" b="1" dirty="0">
                <a:latin typeface="Avenir Book"/>
                <a:cs typeface="Avenir Book"/>
              </a:rPr>
              <a:t>v</a:t>
            </a:r>
            <a:r>
              <a:rPr lang="en-US" dirty="0">
                <a:latin typeface="Avenir Book"/>
                <a:cs typeface="Avenir Book"/>
              </a:rPr>
              <a:t>(x) Repro. Value</a:t>
            </a:r>
          </a:p>
          <a:p>
            <a:pPr marL="914400" lvl="1" indent="-457200">
              <a:buFontTx/>
              <a:buAutoNum type="arabicParenR"/>
            </a:pPr>
            <a:endParaRPr lang="en-US" dirty="0">
              <a:latin typeface="Avenir Book"/>
              <a:cs typeface="Avenir Book"/>
            </a:endParaRPr>
          </a:p>
          <a:p>
            <a:pPr marL="914400" lvl="1" indent="-457200">
              <a:buFontTx/>
              <a:buAutoNum type="arabicParenR"/>
            </a:pPr>
            <a:r>
              <a:rPr lang="en-US" dirty="0">
                <a:latin typeface="Avenir Book"/>
                <a:cs typeface="Avenir Book"/>
              </a:rPr>
              <a:t>Right eigenvector gives </a:t>
            </a:r>
            <a:r>
              <a:rPr lang="en-US" b="1" dirty="0">
                <a:latin typeface="Avenir Book"/>
                <a:cs typeface="Avenir Book"/>
              </a:rPr>
              <a:t>w</a:t>
            </a:r>
            <a:r>
              <a:rPr lang="en-US" dirty="0">
                <a:latin typeface="Avenir Book"/>
                <a:cs typeface="Avenir Book"/>
              </a:rPr>
              <a:t>(x), SSD</a:t>
            </a:r>
          </a:p>
        </p:txBody>
      </p:sp>
      <p:sp>
        <p:nvSpPr>
          <p:cNvPr id="3" name="Text Box 5"/>
          <p:cNvSpPr txBox="1">
            <a:spLocks noChangeArrowheads="1"/>
          </p:cNvSpPr>
          <p:nvPr/>
        </p:nvSpPr>
        <p:spPr bwMode="auto">
          <a:xfrm>
            <a:off x="0" y="0"/>
            <a:ext cx="2430623"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 typeface="Wingdings" pitchFamily="2" charset="2"/>
              <a:buNone/>
            </a:pPr>
            <a:r>
              <a:rPr lang="en-US" sz="4000" dirty="0">
                <a:solidFill>
                  <a:srgbClr val="376092"/>
                </a:solidFill>
                <a:latin typeface="Avenir Book"/>
              </a:rPr>
              <a:t>Methods:</a:t>
            </a:r>
            <a:endParaRPr lang="en-US" sz="4000" b="1" dirty="0">
              <a:solidFill>
                <a:srgbClr val="376092"/>
              </a:solidFill>
              <a:latin typeface="Avenir Book"/>
            </a:endParaRPr>
          </a:p>
        </p:txBody>
      </p:sp>
      <p:sp>
        <p:nvSpPr>
          <p:cNvPr id="4" name="TextBox 3"/>
          <p:cNvSpPr txBox="1"/>
          <p:nvPr/>
        </p:nvSpPr>
        <p:spPr>
          <a:xfrm>
            <a:off x="6781800" y="6488668"/>
            <a:ext cx="2362200" cy="369332"/>
          </a:xfrm>
          <a:prstGeom prst="rect">
            <a:avLst/>
          </a:prstGeom>
          <a:noFill/>
        </p:spPr>
        <p:txBody>
          <a:bodyPr wrap="square" rtlCol="0">
            <a:spAutoFit/>
          </a:bodyPr>
          <a:lstStyle/>
          <a:p>
            <a:r>
              <a:rPr lang="en-US" sz="1800" dirty="0">
                <a:latin typeface="Avenir Book"/>
                <a:cs typeface="Avenir Book"/>
              </a:rPr>
              <a:t>See Caswell 2001</a:t>
            </a:r>
          </a:p>
        </p:txBody>
      </p:sp>
    </p:spTree>
    <p:extLst>
      <p:ext uri="{BB962C8B-B14F-4D97-AF65-F5344CB8AC3E}">
        <p14:creationId xmlns:p14="http://schemas.microsoft.com/office/powerpoint/2010/main" val="1367416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476250" y="811213"/>
            <a:ext cx="91440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a:p>
        </p:txBody>
      </p:sp>
      <p:sp>
        <p:nvSpPr>
          <p:cNvPr id="10243" name="Text Box 7"/>
          <p:cNvSpPr txBox="1">
            <a:spLocks noChangeArrowheads="1"/>
          </p:cNvSpPr>
          <p:nvPr/>
        </p:nvSpPr>
        <p:spPr bwMode="auto">
          <a:xfrm>
            <a:off x="139700" y="1334869"/>
            <a:ext cx="8623300" cy="646331"/>
          </a:xfrm>
          <a:prstGeom prst="rect">
            <a:avLst/>
          </a:prstGeom>
          <a:noFill/>
          <a:ln>
            <a:noFill/>
          </a:ln>
          <a:effectLst/>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3600" dirty="0">
                <a:solidFill>
                  <a:srgbClr val="376092"/>
                </a:solidFill>
                <a:latin typeface="Avenir Book"/>
                <a:cs typeface="Avenir Book"/>
              </a:rPr>
              <a:t>What is a manager to base policy on?</a:t>
            </a:r>
          </a:p>
        </p:txBody>
      </p:sp>
      <p:sp>
        <p:nvSpPr>
          <p:cNvPr id="2" name="TextBox 1"/>
          <p:cNvSpPr txBox="1"/>
          <p:nvPr/>
        </p:nvSpPr>
        <p:spPr>
          <a:xfrm>
            <a:off x="3048000" y="3124200"/>
            <a:ext cx="5105400" cy="2554545"/>
          </a:xfrm>
          <a:prstGeom prst="rect">
            <a:avLst/>
          </a:prstGeom>
          <a:noFill/>
        </p:spPr>
        <p:txBody>
          <a:bodyPr wrap="square" rtlCol="0">
            <a:spAutoFit/>
          </a:bodyPr>
          <a:lstStyle/>
          <a:p>
            <a:pPr marL="342900" indent="-342900">
              <a:buFont typeface="Arial"/>
              <a:buChar char="•"/>
            </a:pPr>
            <a:r>
              <a:rPr lang="en-US" sz="3200" dirty="0">
                <a:latin typeface="Avenir Book"/>
                <a:cs typeface="Avenir Book"/>
              </a:rPr>
              <a:t>Reproductive value</a:t>
            </a:r>
          </a:p>
          <a:p>
            <a:pPr marL="342900" indent="-342900">
              <a:buFont typeface="Arial"/>
              <a:buChar char="•"/>
            </a:pPr>
            <a:endParaRPr lang="en-US" sz="3200" dirty="0">
              <a:latin typeface="Avenir Book"/>
              <a:cs typeface="Avenir Book"/>
            </a:endParaRPr>
          </a:p>
          <a:p>
            <a:pPr marL="342900" indent="-342900">
              <a:buFont typeface="Arial"/>
              <a:buChar char="•"/>
            </a:pPr>
            <a:r>
              <a:rPr lang="en-US" sz="3200" dirty="0">
                <a:latin typeface="Avenir Book"/>
                <a:cs typeface="Avenir Book"/>
              </a:rPr>
              <a:t>Sensitivity analyses</a:t>
            </a:r>
          </a:p>
          <a:p>
            <a:pPr marL="1257300" lvl="2" indent="-342900">
              <a:buFont typeface="Arial"/>
              <a:buChar char="•"/>
            </a:pPr>
            <a:r>
              <a:rPr lang="en-US" sz="3200" dirty="0">
                <a:latin typeface="Avenir Book"/>
                <a:cs typeface="Avenir Book"/>
              </a:rPr>
              <a:t>Limitation</a:t>
            </a:r>
          </a:p>
          <a:p>
            <a:pPr marL="1257300" lvl="2" indent="-342900">
              <a:buFont typeface="Arial"/>
              <a:buChar char="•"/>
            </a:pPr>
            <a:r>
              <a:rPr lang="en-US" sz="3200" dirty="0">
                <a:latin typeface="Avenir Book"/>
                <a:cs typeface="Avenir Book"/>
              </a:rPr>
              <a:t>Elasticity</a:t>
            </a:r>
          </a:p>
        </p:txBody>
      </p:sp>
    </p:spTree>
    <p:extLst>
      <p:ext uri="{BB962C8B-B14F-4D97-AF65-F5344CB8AC3E}">
        <p14:creationId xmlns:p14="http://schemas.microsoft.com/office/powerpoint/2010/main" val="188897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476250" y="811213"/>
            <a:ext cx="91440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a:p>
        </p:txBody>
      </p:sp>
      <p:sp>
        <p:nvSpPr>
          <p:cNvPr id="10243" name="Text Box 7"/>
          <p:cNvSpPr txBox="1">
            <a:spLocks noChangeArrowheads="1"/>
          </p:cNvSpPr>
          <p:nvPr/>
        </p:nvSpPr>
        <p:spPr bwMode="auto">
          <a:xfrm>
            <a:off x="381000" y="2209800"/>
            <a:ext cx="8394700" cy="584776"/>
          </a:xfrm>
          <a:prstGeom prst="rect">
            <a:avLst/>
          </a:prstGeom>
          <a:noFill/>
          <a:ln>
            <a:noFill/>
          </a:ln>
          <a:effectLst/>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3200" dirty="0">
                <a:solidFill>
                  <a:srgbClr val="376092"/>
                </a:solidFill>
                <a:latin typeface="Avenir Book"/>
              </a:rPr>
              <a:t>Reproductive Value</a:t>
            </a:r>
          </a:p>
        </p:txBody>
      </p:sp>
    </p:spTree>
    <p:extLst>
      <p:ext uri="{BB962C8B-B14F-4D97-AF65-F5344CB8AC3E}">
        <p14:creationId xmlns:p14="http://schemas.microsoft.com/office/powerpoint/2010/main" val="2647007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ChangeArrowheads="1"/>
          </p:cNvSpPr>
          <p:nvPr/>
        </p:nvSpPr>
        <p:spPr bwMode="auto">
          <a:xfrm>
            <a:off x="476250" y="81121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a:p>
        </p:txBody>
      </p:sp>
      <p:sp>
        <p:nvSpPr>
          <p:cNvPr id="19459" name="Text Box 7"/>
          <p:cNvSpPr txBox="1">
            <a:spLocks noChangeArrowheads="1"/>
          </p:cNvSpPr>
          <p:nvPr/>
        </p:nvSpPr>
        <p:spPr bwMode="auto">
          <a:xfrm>
            <a:off x="304800" y="2590800"/>
            <a:ext cx="8534400"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3200" dirty="0">
                <a:latin typeface="Avenir Book"/>
              </a:rPr>
              <a:t>Contribution to the future population that a female of age (stage) x will make</a:t>
            </a:r>
          </a:p>
        </p:txBody>
      </p:sp>
      <p:sp>
        <p:nvSpPr>
          <p:cNvPr id="19460" name="Text Box 8"/>
          <p:cNvSpPr txBox="1">
            <a:spLocks noChangeArrowheads="1"/>
          </p:cNvSpPr>
          <p:nvPr/>
        </p:nvSpPr>
        <p:spPr bwMode="auto">
          <a:xfrm>
            <a:off x="381000" y="4206875"/>
            <a:ext cx="8839200" cy="20621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3200" dirty="0">
                <a:latin typeface="Avenir Book"/>
              </a:rPr>
              <a:t>Depends on:</a:t>
            </a:r>
          </a:p>
          <a:p>
            <a:pPr eaLnBrk="1" hangingPunct="1">
              <a:buFontTx/>
              <a:buChar char="•"/>
            </a:pPr>
            <a:r>
              <a:rPr lang="en-US" sz="3200" dirty="0">
                <a:latin typeface="Avenir Book"/>
              </a:rPr>
              <a:t> Future reproduction</a:t>
            </a:r>
          </a:p>
          <a:p>
            <a:pPr eaLnBrk="1" hangingPunct="1">
              <a:buFontTx/>
              <a:buChar char="•"/>
            </a:pPr>
            <a:r>
              <a:rPr lang="en-US" sz="3200" dirty="0">
                <a:latin typeface="Avenir Book"/>
              </a:rPr>
              <a:t> Probability of surviving to realize it</a:t>
            </a:r>
          </a:p>
          <a:p>
            <a:pPr eaLnBrk="1" hangingPunct="1">
              <a:buFontTx/>
              <a:buChar char="•"/>
            </a:pPr>
            <a:r>
              <a:rPr lang="en-US" sz="3200" dirty="0">
                <a:latin typeface="Avenir Book"/>
              </a:rPr>
              <a:t> Time for offspring to be produced</a:t>
            </a:r>
          </a:p>
        </p:txBody>
      </p:sp>
      <p:sp>
        <p:nvSpPr>
          <p:cNvPr id="19461" name="Text Box 10"/>
          <p:cNvSpPr txBox="1">
            <a:spLocks noChangeArrowheads="1"/>
          </p:cNvSpPr>
          <p:nvPr/>
        </p:nvSpPr>
        <p:spPr bwMode="auto">
          <a:xfrm>
            <a:off x="0" y="-15875"/>
            <a:ext cx="3294063" cy="1311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 typeface="Wingdings" pitchFamily="2" charset="2"/>
              <a:buNone/>
            </a:pPr>
            <a:r>
              <a:rPr lang="en-US" sz="4000" dirty="0">
                <a:solidFill>
                  <a:srgbClr val="376092"/>
                </a:solidFill>
                <a:latin typeface="Avenir Book"/>
              </a:rPr>
              <a:t>Reproductive</a:t>
            </a:r>
          </a:p>
          <a:p>
            <a:pPr eaLnBrk="1" hangingPunct="1">
              <a:buFont typeface="Wingdings" pitchFamily="2" charset="2"/>
              <a:buNone/>
            </a:pPr>
            <a:r>
              <a:rPr lang="en-US" sz="4000" dirty="0">
                <a:solidFill>
                  <a:srgbClr val="376092"/>
                </a:solidFill>
                <a:latin typeface="Avenir Book"/>
              </a:rPr>
              <a:t>Value:</a:t>
            </a:r>
            <a:endParaRPr lang="en-US" sz="4000" b="1" dirty="0">
              <a:solidFill>
                <a:srgbClr val="376092"/>
              </a:solidFill>
              <a:latin typeface="Avenir Book"/>
            </a:endParaRPr>
          </a:p>
        </p:txBody>
      </p:sp>
    </p:spTree>
    <p:extLst>
      <p:ext uri="{BB962C8B-B14F-4D97-AF65-F5344CB8AC3E}">
        <p14:creationId xmlns:p14="http://schemas.microsoft.com/office/powerpoint/2010/main" val="3369351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6615" name="Group 7"/>
          <p:cNvGraphicFramePr>
            <a:graphicFrameLocks noGrp="1"/>
          </p:cNvGraphicFramePr>
          <p:nvPr/>
        </p:nvGraphicFramePr>
        <p:xfrm>
          <a:off x="2209800" y="2441575"/>
          <a:ext cx="6705600" cy="4191387"/>
        </p:xfrm>
        <a:graphic>
          <a:graphicData uri="http://schemas.openxmlformats.org/drawingml/2006/table">
            <a:tbl>
              <a:tblPr/>
              <a:tblGrid>
                <a:gridCol w="3352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50792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venir Book"/>
                        </a:rPr>
                        <a:t>Life stage</a:t>
                      </a:r>
                    </a:p>
                  </a:txBody>
                  <a:tcPr marT="45713" marB="45713" horzOverflow="overflow">
                    <a:lnL cap="flat">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venir Book"/>
                        </a:rPr>
                        <a:t>Reproductive value</a:t>
                      </a:r>
                    </a:p>
                  </a:txBody>
                  <a:tcPr marT="45713" marB="45713" horzOverflow="overflow">
                    <a:lnL>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0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Eggs, hatchlings</a:t>
                      </a:r>
                    </a:p>
                  </a:txBody>
                  <a:tcPr marT="45713" marB="45713" horzOverflow="overflow">
                    <a:lnL cap="flat">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1</a:t>
                      </a:r>
                    </a:p>
                  </a:txBody>
                  <a:tcPr marT="45713" marB="45713" horzOverflow="overflow">
                    <a:lnL>
                      <a:noFill/>
                    </a:lnL>
                    <a:lnR cap="flat">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5745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Small juveniles</a:t>
                      </a:r>
                    </a:p>
                  </a:txBody>
                  <a:tcPr marT="45713" marB="45713"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1.4</a:t>
                      </a:r>
                    </a:p>
                  </a:txBody>
                  <a:tcPr marT="45713" marB="45713"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5180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Lg. juveniles</a:t>
                      </a:r>
                    </a:p>
                  </a:txBody>
                  <a:tcPr marT="45713" marB="45713"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6</a:t>
                      </a:r>
                    </a:p>
                  </a:txBody>
                  <a:tcPr marT="45713" marB="45713"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5180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venir Book"/>
                        </a:rPr>
                        <a:t>subadults</a:t>
                      </a:r>
                      <a:endParaRPr kumimoji="0" lang="en-US" sz="2800" b="0" i="0" u="none" strike="noStrike" cap="none" normalizeH="0" baseline="0" dirty="0">
                        <a:ln>
                          <a:noFill/>
                        </a:ln>
                        <a:solidFill>
                          <a:schemeClr val="tx1"/>
                        </a:solidFill>
                        <a:effectLst/>
                        <a:latin typeface="Avenir Book"/>
                      </a:endParaRPr>
                    </a:p>
                  </a:txBody>
                  <a:tcPr marT="45713" marB="45713"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116</a:t>
                      </a:r>
                    </a:p>
                  </a:txBody>
                  <a:tcPr marT="45713" marB="45713"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5180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Novice breeders</a:t>
                      </a:r>
                    </a:p>
                  </a:txBody>
                  <a:tcPr marT="45713" marB="45713"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567</a:t>
                      </a:r>
                    </a:p>
                  </a:txBody>
                  <a:tcPr marT="45713" marB="45713"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5180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1</a:t>
                      </a:r>
                      <a:r>
                        <a:rPr kumimoji="0" lang="en-US" sz="2800" b="0" i="0" u="none" strike="noStrike" cap="none" normalizeH="0" baseline="30000" dirty="0">
                          <a:ln>
                            <a:noFill/>
                          </a:ln>
                          <a:solidFill>
                            <a:schemeClr val="tx1"/>
                          </a:solidFill>
                          <a:effectLst/>
                          <a:latin typeface="Avenir Book"/>
                        </a:rPr>
                        <a:t>st</a:t>
                      </a:r>
                      <a:r>
                        <a:rPr kumimoji="0" lang="en-US" sz="2800" b="0" i="0" u="none" strike="noStrike" cap="none" normalizeH="0" baseline="0" dirty="0">
                          <a:ln>
                            <a:noFill/>
                          </a:ln>
                          <a:solidFill>
                            <a:schemeClr val="tx1"/>
                          </a:solidFill>
                          <a:effectLst/>
                          <a:latin typeface="Avenir Book"/>
                        </a:rPr>
                        <a:t> </a:t>
                      </a:r>
                      <a:r>
                        <a:rPr kumimoji="0" lang="en-US" sz="2800" b="0" i="0" u="none" strike="noStrike" cap="none" normalizeH="0" baseline="0" dirty="0" err="1">
                          <a:ln>
                            <a:noFill/>
                          </a:ln>
                          <a:solidFill>
                            <a:schemeClr val="tx1"/>
                          </a:solidFill>
                          <a:effectLst/>
                          <a:latin typeface="Avenir Book"/>
                        </a:rPr>
                        <a:t>yr</a:t>
                      </a:r>
                      <a:r>
                        <a:rPr kumimoji="0" lang="en-US" sz="2800" b="0" i="0" u="none" strike="noStrike" cap="none" normalizeH="0" baseline="0" dirty="0">
                          <a:ln>
                            <a:noFill/>
                          </a:ln>
                          <a:solidFill>
                            <a:schemeClr val="tx1"/>
                          </a:solidFill>
                          <a:effectLst/>
                          <a:latin typeface="Avenir Book"/>
                        </a:rPr>
                        <a:t> </a:t>
                      </a:r>
                      <a:r>
                        <a:rPr kumimoji="0" lang="en-US" sz="2800" b="0" i="0" u="none" strike="noStrike" cap="none" normalizeH="0" baseline="0" dirty="0" err="1">
                          <a:ln>
                            <a:noFill/>
                          </a:ln>
                          <a:solidFill>
                            <a:schemeClr val="tx1"/>
                          </a:solidFill>
                          <a:effectLst/>
                          <a:latin typeface="Avenir Book"/>
                        </a:rPr>
                        <a:t>remigrants</a:t>
                      </a:r>
                      <a:endParaRPr kumimoji="0" lang="en-US" sz="2800" b="0" i="0" u="none" strike="noStrike" cap="none" normalizeH="0" baseline="0" dirty="0">
                        <a:ln>
                          <a:noFill/>
                        </a:ln>
                        <a:solidFill>
                          <a:schemeClr val="tx1"/>
                        </a:solidFill>
                        <a:effectLst/>
                        <a:latin typeface="Avenir Book"/>
                      </a:endParaRPr>
                    </a:p>
                  </a:txBody>
                  <a:tcPr marT="45713" marB="45713"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507</a:t>
                      </a:r>
                    </a:p>
                  </a:txBody>
                  <a:tcPr marT="45713" marB="45713"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5180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Mature breeder</a:t>
                      </a:r>
                    </a:p>
                  </a:txBody>
                  <a:tcPr marT="45713" marB="45713" horzOverflow="overflow">
                    <a:lnL cap="flat">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588</a:t>
                      </a:r>
                    </a:p>
                  </a:txBody>
                  <a:tcPr marT="45713" marB="45713" horzOverflow="overflow">
                    <a:lnL>
                      <a:noFill/>
                    </a:lnL>
                    <a:lnR cap="flat">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0502" name="Text Box 48"/>
          <p:cNvSpPr txBox="1">
            <a:spLocks noChangeArrowheads="1"/>
          </p:cNvSpPr>
          <p:nvPr/>
        </p:nvSpPr>
        <p:spPr bwMode="auto">
          <a:xfrm>
            <a:off x="0" y="0"/>
            <a:ext cx="3294063" cy="1311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 typeface="Wingdings" pitchFamily="2" charset="2"/>
              <a:buNone/>
            </a:pPr>
            <a:r>
              <a:rPr lang="en-US" sz="4000" dirty="0">
                <a:solidFill>
                  <a:schemeClr val="accent1">
                    <a:lumMod val="75000"/>
                  </a:schemeClr>
                </a:solidFill>
                <a:latin typeface="Avenir Book"/>
              </a:rPr>
              <a:t>Reproductive</a:t>
            </a:r>
          </a:p>
          <a:p>
            <a:pPr eaLnBrk="1" hangingPunct="1">
              <a:buFont typeface="Wingdings" pitchFamily="2" charset="2"/>
              <a:buNone/>
            </a:pPr>
            <a:r>
              <a:rPr lang="en-US" sz="4000" dirty="0">
                <a:solidFill>
                  <a:schemeClr val="accent1">
                    <a:lumMod val="75000"/>
                  </a:schemeClr>
                </a:solidFill>
                <a:latin typeface="Avenir Book"/>
              </a:rPr>
              <a:t>Value:</a:t>
            </a:r>
            <a:endParaRPr lang="en-US" sz="4000" b="1" dirty="0">
              <a:solidFill>
                <a:schemeClr val="accent1">
                  <a:lumMod val="75000"/>
                </a:schemeClr>
              </a:solidFill>
              <a:latin typeface="Avenir Book"/>
            </a:endParaRPr>
          </a:p>
        </p:txBody>
      </p:sp>
      <p:pic>
        <p:nvPicPr>
          <p:cNvPr id="196658" name="Picture 50" descr="seatu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0"/>
            <a:ext cx="3429000"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6659" name="Picture 51" descr="Green sea turtle egg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3300" y="0"/>
            <a:ext cx="1714500" cy="2255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24442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96658"/>
                                        </p:tgtEl>
                                        <p:attrNameLst>
                                          <p:attrName>style.visibility</p:attrName>
                                        </p:attrNameLst>
                                      </p:cBhvr>
                                      <p:to>
                                        <p:strVal val="visible"/>
                                      </p:to>
                                    </p:set>
                                    <p:animEffect transition="in" filter="fade">
                                      <p:cBhvr>
                                        <p:cTn id="7" dur="2000"/>
                                        <p:tgtEl>
                                          <p:spTgt spid="196658"/>
                                        </p:tgtEl>
                                      </p:cBhvr>
                                    </p:animEffect>
                                  </p:childTnLst>
                                </p:cTn>
                              </p:par>
                              <p:par>
                                <p:cTn id="8" presetID="10" presetClass="entr" presetSubtype="0" fill="hold" nodeType="withEffect">
                                  <p:stCondLst>
                                    <p:cond delay="0"/>
                                  </p:stCondLst>
                                  <p:childTnLst>
                                    <p:set>
                                      <p:cBhvr>
                                        <p:cTn id="9" dur="1" fill="hold">
                                          <p:stCondLst>
                                            <p:cond delay="0"/>
                                          </p:stCondLst>
                                        </p:cTn>
                                        <p:tgtEl>
                                          <p:spTgt spid="196659"/>
                                        </p:tgtEl>
                                        <p:attrNameLst>
                                          <p:attrName>style.visibility</p:attrName>
                                        </p:attrNameLst>
                                      </p:cBhvr>
                                      <p:to>
                                        <p:strVal val="visible"/>
                                      </p:to>
                                    </p:set>
                                    <p:animEffect transition="in" filter="fade">
                                      <p:cBhvr>
                                        <p:cTn id="10" dur="2000"/>
                                        <p:tgtEl>
                                          <p:spTgt spid="196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476250" y="811213"/>
            <a:ext cx="91440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a:p>
        </p:txBody>
      </p:sp>
      <p:sp>
        <p:nvSpPr>
          <p:cNvPr id="10243" name="Text Box 7"/>
          <p:cNvSpPr txBox="1">
            <a:spLocks noChangeArrowheads="1"/>
          </p:cNvSpPr>
          <p:nvPr/>
        </p:nvSpPr>
        <p:spPr bwMode="auto">
          <a:xfrm>
            <a:off x="381000" y="2209800"/>
            <a:ext cx="8394700" cy="584776"/>
          </a:xfrm>
          <a:prstGeom prst="rect">
            <a:avLst/>
          </a:prstGeom>
          <a:noFill/>
          <a:ln>
            <a:noFill/>
          </a:ln>
          <a:effectLst/>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3200" dirty="0">
                <a:solidFill>
                  <a:srgbClr val="376092"/>
                </a:solidFill>
                <a:latin typeface="Avenir Book"/>
              </a:rPr>
              <a:t>Sensitivity Analyses</a:t>
            </a:r>
          </a:p>
        </p:txBody>
      </p:sp>
    </p:spTree>
    <p:extLst>
      <p:ext uri="{BB962C8B-B14F-4D97-AF65-F5344CB8AC3E}">
        <p14:creationId xmlns:p14="http://schemas.microsoft.com/office/powerpoint/2010/main" val="2647007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
          <p:cNvSpPr>
            <a:spLocks noChangeArrowheads="1"/>
          </p:cNvSpPr>
          <p:nvPr/>
        </p:nvSpPr>
        <p:spPr bwMode="auto">
          <a:xfrm>
            <a:off x="476250" y="81121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a:p>
        </p:txBody>
      </p:sp>
      <p:sp>
        <p:nvSpPr>
          <p:cNvPr id="2051" name="Text Box 6"/>
          <p:cNvSpPr txBox="1">
            <a:spLocks noChangeArrowheads="1"/>
          </p:cNvSpPr>
          <p:nvPr/>
        </p:nvSpPr>
        <p:spPr bwMode="auto">
          <a:xfrm>
            <a:off x="1851680" y="457200"/>
            <a:ext cx="5515252" cy="1077218"/>
          </a:xfrm>
          <a:prstGeom prst="rect">
            <a:avLst/>
          </a:prstGeom>
          <a:noFill/>
          <a:ln>
            <a:noFill/>
          </a:ln>
          <a:effectLst/>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3200" dirty="0">
                <a:latin typeface="Avenir Book"/>
              </a:rPr>
              <a:t>Sea Turtle Conservation:</a:t>
            </a:r>
          </a:p>
          <a:p>
            <a:pPr algn="ctr" eaLnBrk="1" hangingPunct="1"/>
            <a:r>
              <a:rPr lang="en-US" sz="3200" dirty="0">
                <a:latin typeface="Avenir Book"/>
              </a:rPr>
              <a:t>Applying what we’ve learned</a:t>
            </a:r>
          </a:p>
        </p:txBody>
      </p:sp>
      <p:sp>
        <p:nvSpPr>
          <p:cNvPr id="2052" name="Rectangle 7"/>
          <p:cNvSpPr>
            <a:spLocks noChangeArrowheads="1"/>
          </p:cNvSpPr>
          <p:nvPr/>
        </p:nvSpPr>
        <p:spPr bwMode="auto">
          <a:xfrm>
            <a:off x="2857500" y="3009900"/>
            <a:ext cx="5357813"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a:p>
        </p:txBody>
      </p:sp>
      <p:pic>
        <p:nvPicPr>
          <p:cNvPr id="2053" name="Picture 8" descr="Loggerhead sea turtle, Kenneth J Lohman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057400"/>
            <a:ext cx="3429000"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4" name="Picture 9" descr="seatu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57400"/>
            <a:ext cx="3429000"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5" name="Picture 10" descr="Green sea turtle egg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2057400"/>
            <a:ext cx="1714500" cy="2255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6" name="Picture 11" descr="Loggerhe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4419600"/>
            <a:ext cx="3048000"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7" name="Picture 12" descr="loggerhea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4419600"/>
            <a:ext cx="3279775"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39986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476250" y="811213"/>
            <a:ext cx="91440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a:p>
        </p:txBody>
      </p:sp>
      <mc:AlternateContent xmlns:mc="http://schemas.openxmlformats.org/markup-compatibility/2006" xmlns:a14="http://schemas.microsoft.com/office/drawing/2010/main">
        <mc:Choice Requires="a14">
          <p:sp>
            <p:nvSpPr>
              <p:cNvPr id="15363" name="Text Box 3"/>
              <p:cNvSpPr txBox="1">
                <a:spLocks noChangeArrowheads="1"/>
              </p:cNvSpPr>
              <p:nvPr/>
            </p:nvSpPr>
            <p:spPr bwMode="auto">
              <a:xfrm>
                <a:off x="838200" y="1143000"/>
                <a:ext cx="8001000" cy="5509200"/>
              </a:xfrm>
              <a:prstGeom prst="rect">
                <a:avLst/>
              </a:prstGeom>
              <a:noFill/>
              <a:ln>
                <a:noFill/>
              </a:ln>
              <a:effectLst/>
              <a:extLst>
                <a:ext uri="{909E8E84-426E-40dd-AFC4-6F175D3DCCD1}">
                  <a14:hiddenFill xmlns="">
                    <a:solidFill>
                      <a:srgbClr val="FFFFFF">
                        <a:alpha val="50195"/>
                      </a:srgbClr>
                    </a:solidFill>
                  </a14:hiddenFill>
                </a:ext>
                <a:ext uri="{91240B29-F687-4f45-9708-019B960494DF}">
                  <a14:hiddenLine xmlns="" w="9525">
                    <a:solidFill>
                      <a:schemeClr val="tx1"/>
                    </a:solidFill>
                    <a:miter lim="800000"/>
                    <a:headEnd/>
                    <a:tailEnd/>
                  </a14:hiddenLine>
                </a:ext>
                <a:ext uri="{AF507438-7753-43e0-B8FC-AC1667EBCBE1}">
                  <a14:hiddenEffects xmlns="">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514350" indent="-514350" eaLnBrk="1" hangingPunct="1">
                  <a:buFont typeface="+mj-lt"/>
                  <a:buAutoNum type="arabicParenR"/>
                </a:pPr>
                <a:r>
                  <a:rPr lang="en-US" sz="3200" dirty="0">
                    <a:latin typeface="Avenir Book"/>
                  </a:rPr>
                  <a:t>Small perturbation:</a:t>
                </a:r>
              </a:p>
              <a:p>
                <a:pPr marL="514350" indent="-514350" eaLnBrk="1" hangingPunct="1">
                  <a:buFont typeface="+mj-lt"/>
                  <a:buAutoNum type="arabicParenR"/>
                </a:pPr>
                <a:endParaRPr lang="en-US" sz="3200" dirty="0">
                  <a:latin typeface="Avenir Book"/>
                </a:endParaRPr>
              </a:p>
              <a:p>
                <a:pPr marL="1377950" indent="-457200" defTabSz="920750" eaLnBrk="1" hangingPunct="1">
                  <a:buFont typeface="Arial"/>
                  <a:buChar char="•"/>
                </a:pPr>
                <a:r>
                  <a:rPr lang="en-US" sz="3200" dirty="0">
                    <a:latin typeface="Avenir Book"/>
                  </a:rPr>
                  <a:t>Sensitivity:  d</a:t>
                </a:r>
                <a14:m>
                  <m:oMath xmlns:m="http://schemas.openxmlformats.org/officeDocument/2006/math">
                    <m:r>
                      <a:rPr lang="el-GR" sz="3200" i="1" dirty="0">
                        <a:latin typeface="Cambria Math" panose="02040503050406030204" pitchFamily="18" charset="0"/>
                        <a:ea typeface="Cambria Math" panose="02040503050406030204" pitchFamily="18" charset="0"/>
                        <a:cs typeface="Lucida Grande"/>
                        <a:sym typeface="Symbol" pitchFamily="18" charset="2"/>
                      </a:rPr>
                      <m:t>𝜆</m:t>
                    </m:r>
                  </m:oMath>
                </a14:m>
                <a:r>
                  <a:rPr lang="en-US" sz="3200" dirty="0">
                    <a:latin typeface="Avenir Book"/>
                  </a:rPr>
                  <a:t>/</a:t>
                </a:r>
                <a:r>
                  <a:rPr lang="en-US" sz="3200" dirty="0" err="1">
                    <a:latin typeface="Avenir Book"/>
                  </a:rPr>
                  <a:t>dP</a:t>
                </a:r>
                <a:r>
                  <a:rPr lang="en-US" sz="3200" baseline="-25000" dirty="0" err="1">
                    <a:latin typeface="Avenir Book"/>
                  </a:rPr>
                  <a:t>ij</a:t>
                </a:r>
                <a:r>
                  <a:rPr lang="en-US" sz="3200" dirty="0">
                    <a:latin typeface="Avenir Book"/>
                  </a:rPr>
                  <a:t> </a:t>
                </a:r>
              </a:p>
              <a:p>
                <a:pPr marL="1377950" indent="-457200" defTabSz="920750" eaLnBrk="1" hangingPunct="1">
                  <a:buFont typeface="Arial"/>
                  <a:buChar char="•"/>
                </a:pPr>
                <a:endParaRPr lang="en-US" sz="3200" dirty="0">
                  <a:latin typeface="Avenir Book"/>
                </a:endParaRPr>
              </a:p>
              <a:p>
                <a:pPr marL="1377950" indent="-457200" defTabSz="920750" eaLnBrk="1" hangingPunct="1">
                  <a:buFont typeface="Arial"/>
                  <a:buChar char="•"/>
                </a:pPr>
                <a:r>
                  <a:rPr lang="en-US" sz="3200" dirty="0">
                    <a:latin typeface="Avenir Book"/>
                  </a:rPr>
                  <a:t>Elasticity:  </a:t>
                </a:r>
              </a:p>
              <a:p>
                <a:pPr marL="2063750" lvl="2" indent="0" defTabSz="920750" eaLnBrk="1" hangingPunct="1"/>
                <a:r>
                  <a:rPr lang="en-US" sz="3200" dirty="0">
                    <a:latin typeface="Avenir Book"/>
                  </a:rPr>
                  <a:t>d(</a:t>
                </a:r>
                <a:r>
                  <a:rPr lang="en-US" sz="3200" dirty="0" err="1">
                    <a:latin typeface="Avenir Book"/>
                  </a:rPr>
                  <a:t>ln</a:t>
                </a:r>
                <a14:m>
                  <m:oMath xmlns:m="http://schemas.openxmlformats.org/officeDocument/2006/math">
                    <m:r>
                      <a:rPr lang="el-GR" sz="3200" i="1" dirty="0">
                        <a:latin typeface="Cambria Math" panose="02040503050406030204" pitchFamily="18" charset="0"/>
                        <a:ea typeface="Cambria Math" panose="02040503050406030204" pitchFamily="18" charset="0"/>
                        <a:cs typeface="Lucida Grande"/>
                        <a:sym typeface="Symbol" pitchFamily="18" charset="2"/>
                      </a:rPr>
                      <m:t>𝜆</m:t>
                    </m:r>
                  </m:oMath>
                </a14:m>
                <a:r>
                  <a:rPr lang="en-US" sz="3200" dirty="0">
                    <a:latin typeface="Avenir Book"/>
                  </a:rPr>
                  <a:t>)/d(</a:t>
                </a:r>
                <a:r>
                  <a:rPr lang="en-US" sz="3200" dirty="0" err="1">
                    <a:latin typeface="Avenir Book"/>
                  </a:rPr>
                  <a:t>lnP</a:t>
                </a:r>
                <a:r>
                  <a:rPr lang="en-US" sz="3200" baseline="-25000" dirty="0" err="1">
                    <a:latin typeface="Avenir Book"/>
                  </a:rPr>
                  <a:t>ij</a:t>
                </a:r>
                <a:r>
                  <a:rPr lang="en-US" sz="3200" dirty="0">
                    <a:latin typeface="Avenir Book"/>
                  </a:rPr>
                  <a:t>) = (</a:t>
                </a:r>
                <a14:m>
                  <m:oMath xmlns:m="http://schemas.openxmlformats.org/officeDocument/2006/math">
                    <m:r>
                      <a:rPr lang="el-GR" sz="3200" i="1" dirty="0">
                        <a:latin typeface="Cambria Math" panose="02040503050406030204" pitchFamily="18" charset="0"/>
                        <a:ea typeface="Cambria Math" panose="02040503050406030204" pitchFamily="18" charset="0"/>
                        <a:cs typeface="Lucida Grande"/>
                        <a:sym typeface="Symbol" pitchFamily="18" charset="2"/>
                      </a:rPr>
                      <m:t>𝜆</m:t>
                    </m:r>
                  </m:oMath>
                </a14:m>
                <a:r>
                  <a:rPr lang="en-US" sz="3200" dirty="0">
                    <a:latin typeface="Avenir Book"/>
                  </a:rPr>
                  <a:t>/</a:t>
                </a:r>
                <a:r>
                  <a:rPr lang="en-US" sz="3200" dirty="0" err="1">
                    <a:latin typeface="Avenir Book"/>
                  </a:rPr>
                  <a:t>P</a:t>
                </a:r>
                <a:r>
                  <a:rPr lang="en-US" sz="3200" baseline="-25000" dirty="0" err="1">
                    <a:latin typeface="Avenir Book"/>
                  </a:rPr>
                  <a:t>ij</a:t>
                </a:r>
                <a:r>
                  <a:rPr lang="en-US" sz="3200" dirty="0">
                    <a:latin typeface="Avenir Book"/>
                  </a:rPr>
                  <a:t>)(</a:t>
                </a:r>
                <a:r>
                  <a:rPr lang="en-US" sz="3200" dirty="0" err="1">
                    <a:latin typeface="Avenir Book"/>
                  </a:rPr>
                  <a:t>d</a:t>
                </a:r>
                <a14:m>
                  <m:oMath xmlns:m="http://schemas.openxmlformats.org/officeDocument/2006/math">
                    <m:r>
                      <a:rPr lang="el-GR" sz="3200" i="1" dirty="0">
                        <a:latin typeface="Cambria Math" panose="02040503050406030204" pitchFamily="18" charset="0"/>
                        <a:ea typeface="Cambria Math" panose="02040503050406030204" pitchFamily="18" charset="0"/>
                        <a:cs typeface="Lucida Grande"/>
                        <a:sym typeface="Symbol" pitchFamily="18" charset="2"/>
                      </a:rPr>
                      <m:t>𝜆</m:t>
                    </m:r>
                  </m:oMath>
                </a14:m>
                <a:r>
                  <a:rPr lang="en-US" sz="3200" dirty="0">
                    <a:latin typeface="Symbol" pitchFamily="18" charset="2"/>
                  </a:rPr>
                  <a:t>/</a:t>
                </a:r>
                <a:r>
                  <a:rPr lang="en-US" sz="3200" dirty="0" err="1">
                    <a:latin typeface="Avenir Book"/>
                  </a:rPr>
                  <a:t>dP</a:t>
                </a:r>
                <a:r>
                  <a:rPr lang="en-US" sz="3200" baseline="-25000" dirty="0" err="1">
                    <a:latin typeface="Avenir Book"/>
                  </a:rPr>
                  <a:t>ij</a:t>
                </a:r>
                <a:r>
                  <a:rPr lang="en-US" sz="3200" dirty="0">
                    <a:latin typeface="Avenir Book"/>
                  </a:rPr>
                  <a:t>)</a:t>
                </a:r>
              </a:p>
              <a:p>
                <a:pPr marL="2063750" lvl="2" indent="0" defTabSz="920750" eaLnBrk="1" hangingPunct="1"/>
                <a:r>
                  <a:rPr lang="en-US" sz="3200" dirty="0">
                    <a:latin typeface="Avenir Book"/>
                  </a:rPr>
                  <a:t>= </a:t>
                </a:r>
                <a:r>
                  <a:rPr lang="en-US" sz="3200" dirty="0" err="1">
                    <a:latin typeface="Avenir Book"/>
                  </a:rPr>
                  <a:t>d</a:t>
                </a:r>
                <a14:m>
                  <m:oMath xmlns:m="http://schemas.openxmlformats.org/officeDocument/2006/math">
                    <m:r>
                      <a:rPr lang="el-GR" sz="3200" i="1" dirty="0">
                        <a:latin typeface="Cambria Math" panose="02040503050406030204" pitchFamily="18" charset="0"/>
                        <a:ea typeface="Cambria Math" panose="02040503050406030204" pitchFamily="18" charset="0"/>
                        <a:cs typeface="Lucida Grande"/>
                        <a:sym typeface="Symbol" pitchFamily="18" charset="2"/>
                      </a:rPr>
                      <m:t>𝜆</m:t>
                    </m:r>
                  </m:oMath>
                </a14:m>
                <a:r>
                  <a:rPr lang="en-US" sz="3200" dirty="0">
                    <a:latin typeface="Avenir Book"/>
                  </a:rPr>
                  <a:t>/</a:t>
                </a:r>
                <a14:m>
                  <m:oMath xmlns:m="http://schemas.openxmlformats.org/officeDocument/2006/math">
                    <m:r>
                      <a:rPr lang="el-GR" sz="3200" i="1" dirty="0">
                        <a:latin typeface="Cambria Math" panose="02040503050406030204" pitchFamily="18" charset="0"/>
                        <a:ea typeface="Cambria Math" panose="02040503050406030204" pitchFamily="18" charset="0"/>
                        <a:cs typeface="Lucida Grande"/>
                        <a:sym typeface="Symbol" pitchFamily="18" charset="2"/>
                      </a:rPr>
                      <m:t>𝜆</m:t>
                    </m:r>
                  </m:oMath>
                </a14:m>
                <a:r>
                  <a:rPr lang="en-US" sz="3200" dirty="0">
                    <a:latin typeface="Symbol" pitchFamily="18" charset="2"/>
                  </a:rPr>
                  <a:t> </a:t>
                </a:r>
                <a:r>
                  <a:rPr lang="en-US" sz="3200" dirty="0">
                    <a:latin typeface="Avenir Book"/>
                  </a:rPr>
                  <a:t>/</a:t>
                </a:r>
                <a:r>
                  <a:rPr lang="en-US" sz="3200" dirty="0">
                    <a:latin typeface="Symbol" pitchFamily="18" charset="2"/>
                  </a:rPr>
                  <a:t> </a:t>
                </a:r>
                <a:r>
                  <a:rPr lang="en-US" sz="3200" dirty="0" err="1">
                    <a:latin typeface="Avenir Book"/>
                  </a:rPr>
                  <a:t>dP</a:t>
                </a:r>
                <a:r>
                  <a:rPr lang="en-US" sz="3200" baseline="-25000" dirty="0" err="1">
                    <a:latin typeface="Avenir Book"/>
                  </a:rPr>
                  <a:t>ij</a:t>
                </a:r>
                <a:r>
                  <a:rPr lang="en-US" sz="3200" dirty="0">
                    <a:latin typeface="Avenir Book"/>
                  </a:rPr>
                  <a:t>/</a:t>
                </a:r>
                <a:r>
                  <a:rPr lang="en-US" sz="3200" dirty="0" err="1">
                    <a:latin typeface="Avenir Book"/>
                  </a:rPr>
                  <a:t>P</a:t>
                </a:r>
                <a:r>
                  <a:rPr lang="en-US" sz="3200" baseline="-25000" dirty="0" err="1">
                    <a:latin typeface="Avenir Book"/>
                  </a:rPr>
                  <a:t>ij</a:t>
                </a:r>
                <a:endParaRPr lang="en-US" sz="3200" dirty="0">
                  <a:latin typeface="Avenir Book"/>
                </a:endParaRPr>
              </a:p>
              <a:p>
                <a:pPr marL="2063750" lvl="2" indent="0" defTabSz="920750" eaLnBrk="1" hangingPunct="1"/>
                <a:r>
                  <a:rPr lang="en-US" sz="3200" dirty="0">
                    <a:latin typeface="Avenir Book"/>
                  </a:rPr>
                  <a:t>= “proportional changes”</a:t>
                </a:r>
              </a:p>
              <a:p>
                <a:pPr marL="2063750" lvl="2" indent="0" defTabSz="920750" eaLnBrk="1" hangingPunct="1"/>
                <a:endParaRPr lang="en-US" sz="3200" dirty="0">
                  <a:latin typeface="Avenir Book"/>
                </a:endParaRPr>
              </a:p>
              <a:p>
                <a:pPr marL="528637" indent="-514350" defTabSz="920750" eaLnBrk="1" hangingPunct="1">
                  <a:buFont typeface="+mj-lt"/>
                  <a:buAutoNum type="arabicParenR" startAt="2"/>
                </a:pPr>
                <a:r>
                  <a:rPr lang="en-US" sz="3200" dirty="0">
                    <a:latin typeface="Avenir Book"/>
                  </a:rPr>
                  <a:t>"Limitation" or large perturbation</a:t>
                </a:r>
              </a:p>
              <a:p>
                <a:pPr marL="2063750" lvl="2" indent="0" defTabSz="920750" eaLnBrk="1" hangingPunct="1"/>
                <a:endParaRPr lang="en-US" sz="3200" dirty="0">
                  <a:latin typeface="Avenir Book"/>
                </a:endParaRPr>
              </a:p>
            </p:txBody>
          </p:sp>
        </mc:Choice>
        <mc:Fallback xmlns="">
          <p:sp>
            <p:nvSpPr>
              <p:cNvPr id="15363" name="Text Box 3"/>
              <p:cNvSpPr txBox="1">
                <a:spLocks noRot="1" noChangeAspect="1" noMove="1" noResize="1" noEditPoints="1" noAdjustHandles="1" noChangeArrowheads="1" noChangeShapeType="1" noTextEdit="1"/>
              </p:cNvSpPr>
              <p:nvPr/>
            </p:nvSpPr>
            <p:spPr bwMode="auto">
              <a:xfrm>
                <a:off x="838200" y="1143000"/>
                <a:ext cx="8001000" cy="5509200"/>
              </a:xfrm>
              <a:prstGeom prst="rect">
                <a:avLst/>
              </a:prstGeom>
              <a:blipFill>
                <a:blip r:embed="rId2"/>
                <a:stretch>
                  <a:fillRect l="-2219" t="-2299"/>
                </a:stretch>
              </a:blipFill>
              <a:ln>
                <a:noFill/>
              </a:ln>
              <a:effectLst/>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r>
                  <a:rPr lang="en-US">
                    <a:noFill/>
                  </a:rPr>
                  <a:t> </a:t>
                </a:r>
              </a:p>
            </p:txBody>
          </p:sp>
        </mc:Fallback>
      </mc:AlternateContent>
      <p:sp>
        <p:nvSpPr>
          <p:cNvPr id="15364" name="Text Box 4"/>
          <p:cNvSpPr txBox="1">
            <a:spLocks noChangeArrowheads="1"/>
          </p:cNvSpPr>
          <p:nvPr/>
        </p:nvSpPr>
        <p:spPr bwMode="auto">
          <a:xfrm>
            <a:off x="0" y="0"/>
            <a:ext cx="4658657"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 typeface="Wingdings" pitchFamily="2" charset="2"/>
              <a:buNone/>
            </a:pPr>
            <a:r>
              <a:rPr lang="en-US" sz="4000" dirty="0">
                <a:solidFill>
                  <a:schemeClr val="accent1">
                    <a:lumMod val="75000"/>
                  </a:schemeClr>
                </a:solidFill>
                <a:latin typeface="Avenir Book"/>
              </a:rPr>
              <a:t>Sensitivity analyses:</a:t>
            </a:r>
          </a:p>
        </p:txBody>
      </p:sp>
    </p:spTree>
    <p:extLst>
      <p:ext uri="{BB962C8B-B14F-4D97-AF65-F5344CB8AC3E}">
        <p14:creationId xmlns:p14="http://schemas.microsoft.com/office/powerpoint/2010/main" val="173364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dissolve">
                                      <p:cBhvr>
                                        <p:cTn id="7" dur="500"/>
                                        <p:tgtEl>
                                          <p:spTgt spid="153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363">
                                            <p:txEl>
                                              <p:pRg st="2" end="2"/>
                                            </p:txEl>
                                          </p:spTgt>
                                        </p:tgtEl>
                                        <p:attrNameLst>
                                          <p:attrName>style.visibility</p:attrName>
                                        </p:attrNameLst>
                                      </p:cBhvr>
                                      <p:to>
                                        <p:strVal val="visible"/>
                                      </p:to>
                                    </p:set>
                                    <p:animEffect transition="in" filter="dissolve">
                                      <p:cBhvr>
                                        <p:cTn id="12" dur="500"/>
                                        <p:tgtEl>
                                          <p:spTgt spid="153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363">
                                            <p:txEl>
                                              <p:pRg st="4" end="4"/>
                                            </p:txEl>
                                          </p:spTgt>
                                        </p:tgtEl>
                                        <p:attrNameLst>
                                          <p:attrName>style.visibility</p:attrName>
                                        </p:attrNameLst>
                                      </p:cBhvr>
                                      <p:to>
                                        <p:strVal val="visible"/>
                                      </p:to>
                                    </p:set>
                                    <p:animEffect transition="in" filter="dissolve">
                                      <p:cBhvr>
                                        <p:cTn id="17" dur="500"/>
                                        <p:tgtEl>
                                          <p:spTgt spid="15363">
                                            <p:txEl>
                                              <p:pRg st="4" end="4"/>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5363">
                                            <p:txEl>
                                              <p:pRg st="5" end="5"/>
                                            </p:txEl>
                                          </p:spTgt>
                                        </p:tgtEl>
                                        <p:attrNameLst>
                                          <p:attrName>style.visibility</p:attrName>
                                        </p:attrNameLst>
                                      </p:cBhvr>
                                      <p:to>
                                        <p:strVal val="visible"/>
                                      </p:to>
                                    </p:set>
                                    <p:animEffect transition="in" filter="dissolve">
                                      <p:cBhvr>
                                        <p:cTn id="20" dur="500"/>
                                        <p:tgtEl>
                                          <p:spTgt spid="1536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5363">
                                            <p:txEl>
                                              <p:pRg st="6" end="6"/>
                                            </p:txEl>
                                          </p:spTgt>
                                        </p:tgtEl>
                                        <p:attrNameLst>
                                          <p:attrName>style.visibility</p:attrName>
                                        </p:attrNameLst>
                                      </p:cBhvr>
                                      <p:to>
                                        <p:strVal val="visible"/>
                                      </p:to>
                                    </p:set>
                                    <p:animEffect transition="in" filter="dissolve">
                                      <p:cBhvr>
                                        <p:cTn id="23" dur="500"/>
                                        <p:tgtEl>
                                          <p:spTgt spid="15363">
                                            <p:txEl>
                                              <p:pRg st="6" end="6"/>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5363">
                                            <p:txEl>
                                              <p:pRg st="7" end="7"/>
                                            </p:txEl>
                                          </p:spTgt>
                                        </p:tgtEl>
                                        <p:attrNameLst>
                                          <p:attrName>style.visibility</p:attrName>
                                        </p:attrNameLst>
                                      </p:cBhvr>
                                      <p:to>
                                        <p:strVal val="visible"/>
                                      </p:to>
                                    </p:set>
                                    <p:animEffect transition="in" filter="dissolve">
                                      <p:cBhvr>
                                        <p:cTn id="26" dur="500"/>
                                        <p:tgtEl>
                                          <p:spTgt spid="1536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5363">
                                            <p:txEl>
                                              <p:pRg st="9" end="9"/>
                                            </p:txEl>
                                          </p:spTgt>
                                        </p:tgtEl>
                                        <p:attrNameLst>
                                          <p:attrName>style.visibility</p:attrName>
                                        </p:attrNameLst>
                                      </p:cBhvr>
                                      <p:to>
                                        <p:strVal val="visible"/>
                                      </p:to>
                                    </p:set>
                                    <p:animEffect transition="in" filter="dissolve">
                                      <p:cBhvr>
                                        <p:cTn id="31" dur="500"/>
                                        <p:tgtEl>
                                          <p:spTgt spid="1536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476250" y="811213"/>
            <a:ext cx="91440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a:p>
        </p:txBody>
      </p:sp>
      <p:sp>
        <p:nvSpPr>
          <p:cNvPr id="10243" name="Text Box 7"/>
          <p:cNvSpPr txBox="1">
            <a:spLocks noChangeArrowheads="1"/>
          </p:cNvSpPr>
          <p:nvPr/>
        </p:nvSpPr>
        <p:spPr bwMode="auto">
          <a:xfrm>
            <a:off x="381000" y="2209800"/>
            <a:ext cx="8394700" cy="646331"/>
          </a:xfrm>
          <a:prstGeom prst="rect">
            <a:avLst/>
          </a:prstGeom>
          <a:noFill/>
          <a:ln>
            <a:noFill/>
          </a:ln>
          <a:effectLst/>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3600" dirty="0">
                <a:solidFill>
                  <a:srgbClr val="376092"/>
                </a:solidFill>
                <a:latin typeface="Avenir Book"/>
              </a:rPr>
              <a:t>Elasticity</a:t>
            </a:r>
          </a:p>
        </p:txBody>
      </p:sp>
    </p:spTree>
    <p:extLst>
      <p:ext uri="{BB962C8B-B14F-4D97-AF65-F5344CB8AC3E}">
        <p14:creationId xmlns:p14="http://schemas.microsoft.com/office/powerpoint/2010/main" val="3571008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6619" y="533400"/>
            <a:ext cx="5380182" cy="609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387" name="Text Box 5"/>
          <p:cNvSpPr txBox="1">
            <a:spLocks noChangeArrowheads="1"/>
          </p:cNvSpPr>
          <p:nvPr/>
        </p:nvSpPr>
        <p:spPr bwMode="auto">
          <a:xfrm>
            <a:off x="0" y="0"/>
            <a:ext cx="2320589"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 typeface="Wingdings" pitchFamily="2" charset="2"/>
              <a:buNone/>
            </a:pPr>
            <a:r>
              <a:rPr lang="en-US" sz="4000" dirty="0">
                <a:solidFill>
                  <a:srgbClr val="376092"/>
                </a:solidFill>
                <a:latin typeface="Avenir Book"/>
              </a:rPr>
              <a:t>Elasticity:</a:t>
            </a:r>
            <a:endParaRPr lang="en-US" sz="4000" b="1" dirty="0">
              <a:solidFill>
                <a:srgbClr val="376092"/>
              </a:solidFill>
              <a:latin typeface="Avenir Book"/>
            </a:endParaRPr>
          </a:p>
        </p:txBody>
      </p:sp>
      <p:sp>
        <p:nvSpPr>
          <p:cNvPr id="2" name="TextBox 1"/>
          <p:cNvSpPr txBox="1"/>
          <p:nvPr/>
        </p:nvSpPr>
        <p:spPr>
          <a:xfrm>
            <a:off x="5943600" y="1905000"/>
            <a:ext cx="1676400" cy="369332"/>
          </a:xfrm>
          <a:prstGeom prst="rect">
            <a:avLst/>
          </a:prstGeom>
          <a:solidFill>
            <a:schemeClr val="bg1"/>
          </a:solidFill>
        </p:spPr>
        <p:txBody>
          <a:bodyPr wrap="square" rtlCol="0">
            <a:spAutoFit/>
          </a:bodyPr>
          <a:lstStyle/>
          <a:p>
            <a:r>
              <a:rPr lang="en-US" sz="1800" dirty="0">
                <a:latin typeface="Avenir Book"/>
                <a:cs typeface="Avenir Book"/>
              </a:rPr>
              <a:t>Persist, </a:t>
            </a:r>
            <a:r>
              <a:rPr lang="en-US" sz="1800" dirty="0" err="1">
                <a:latin typeface="Avenir Book"/>
                <a:cs typeface="Avenir Book"/>
              </a:rPr>
              <a:t>P</a:t>
            </a:r>
            <a:r>
              <a:rPr lang="en-US" sz="1800" baseline="-25000" dirty="0" err="1">
                <a:latin typeface="Avenir Book"/>
                <a:cs typeface="Avenir Book"/>
              </a:rPr>
              <a:t>ii</a:t>
            </a:r>
            <a:endParaRPr lang="en-US" sz="1800" baseline="-25000" dirty="0">
              <a:latin typeface="Avenir Book"/>
              <a:cs typeface="Avenir Book"/>
            </a:endParaRPr>
          </a:p>
        </p:txBody>
      </p:sp>
      <p:sp>
        <p:nvSpPr>
          <p:cNvPr id="6" name="TextBox 5"/>
          <p:cNvSpPr txBox="1"/>
          <p:nvPr/>
        </p:nvSpPr>
        <p:spPr>
          <a:xfrm>
            <a:off x="5316354" y="3958890"/>
            <a:ext cx="1254491" cy="369332"/>
          </a:xfrm>
          <a:prstGeom prst="rect">
            <a:avLst/>
          </a:prstGeom>
          <a:solidFill>
            <a:schemeClr val="bg1"/>
          </a:solidFill>
        </p:spPr>
        <p:txBody>
          <a:bodyPr wrap="square" rtlCol="0">
            <a:spAutoFit/>
          </a:bodyPr>
          <a:lstStyle/>
          <a:p>
            <a:r>
              <a:rPr lang="en-US" sz="1800" dirty="0">
                <a:latin typeface="Avenir Book"/>
                <a:cs typeface="Avenir Book"/>
              </a:rPr>
              <a:t>Repro, P</a:t>
            </a:r>
            <a:r>
              <a:rPr lang="en-US" sz="1800" baseline="-25000" dirty="0">
                <a:latin typeface="Avenir Book"/>
                <a:cs typeface="Avenir Book"/>
              </a:rPr>
              <a:t>1i</a:t>
            </a:r>
          </a:p>
        </p:txBody>
      </p:sp>
      <p:sp>
        <p:nvSpPr>
          <p:cNvPr id="7" name="TextBox 6"/>
          <p:cNvSpPr txBox="1"/>
          <p:nvPr/>
        </p:nvSpPr>
        <p:spPr>
          <a:xfrm>
            <a:off x="5326150" y="3160669"/>
            <a:ext cx="1341120" cy="457850"/>
          </a:xfrm>
          <a:prstGeom prst="rect">
            <a:avLst/>
          </a:prstGeom>
          <a:solidFill>
            <a:schemeClr val="bg1"/>
          </a:solidFill>
        </p:spPr>
        <p:txBody>
          <a:bodyPr wrap="square" rtlCol="0">
            <a:spAutoFit/>
          </a:bodyPr>
          <a:lstStyle/>
          <a:p>
            <a:r>
              <a:rPr lang="en-US" sz="1800" dirty="0">
                <a:latin typeface="Avenir Book"/>
                <a:cs typeface="Avenir Book"/>
              </a:rPr>
              <a:t>Grow, P</a:t>
            </a:r>
            <a:r>
              <a:rPr lang="en-US" sz="1800" baseline="-25000" dirty="0">
                <a:latin typeface="Avenir Book"/>
                <a:cs typeface="Avenir Book"/>
              </a:rPr>
              <a:t>i+1,i</a:t>
            </a:r>
          </a:p>
        </p:txBody>
      </p:sp>
      <p:sp>
        <p:nvSpPr>
          <p:cNvPr id="3" name="TextBox 2"/>
          <p:cNvSpPr txBox="1"/>
          <p:nvPr/>
        </p:nvSpPr>
        <p:spPr>
          <a:xfrm>
            <a:off x="304800" y="1871008"/>
            <a:ext cx="2971800" cy="1938992"/>
          </a:xfrm>
          <a:prstGeom prst="rect">
            <a:avLst/>
          </a:prstGeom>
          <a:noFill/>
        </p:spPr>
        <p:txBody>
          <a:bodyPr wrap="square" rtlCol="0">
            <a:spAutoFit/>
          </a:bodyPr>
          <a:lstStyle/>
          <a:p>
            <a:r>
              <a:rPr lang="en-US" dirty="0">
                <a:solidFill>
                  <a:srgbClr val="B12A35"/>
                </a:solidFill>
                <a:latin typeface="Avenir Book"/>
                <a:cs typeface="Avenir Book"/>
              </a:rPr>
              <a:t>Largest effects are associated with "persistence" of juvenile stages and mature breeders</a:t>
            </a:r>
            <a:r>
              <a:rPr lang="is-IS" dirty="0">
                <a:solidFill>
                  <a:srgbClr val="B12A35"/>
                </a:solidFill>
                <a:latin typeface="Avenir Book"/>
                <a:cs typeface="Avenir Book"/>
              </a:rPr>
              <a:t>…</a:t>
            </a:r>
            <a:endParaRPr lang="en-US" dirty="0">
              <a:solidFill>
                <a:srgbClr val="B12A35"/>
              </a:solidFill>
              <a:latin typeface="Avenir Book"/>
              <a:cs typeface="Avenir Book"/>
            </a:endParaRPr>
          </a:p>
        </p:txBody>
      </p:sp>
    </p:spTree>
    <p:extLst>
      <p:ext uri="{BB962C8B-B14F-4D97-AF65-F5344CB8AC3E}">
        <p14:creationId xmlns:p14="http://schemas.microsoft.com/office/powerpoint/2010/main" val="116758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476250" y="811213"/>
            <a:ext cx="91440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a:p>
        </p:txBody>
      </p:sp>
      <p:sp>
        <p:nvSpPr>
          <p:cNvPr id="10243" name="Text Box 7"/>
          <p:cNvSpPr txBox="1">
            <a:spLocks noChangeArrowheads="1"/>
          </p:cNvSpPr>
          <p:nvPr/>
        </p:nvSpPr>
        <p:spPr bwMode="auto">
          <a:xfrm>
            <a:off x="381000" y="2209800"/>
            <a:ext cx="8394700" cy="584776"/>
          </a:xfrm>
          <a:prstGeom prst="rect">
            <a:avLst/>
          </a:prstGeom>
          <a:noFill/>
          <a:ln>
            <a:noFill/>
          </a:ln>
          <a:effectLst/>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3200" dirty="0">
                <a:solidFill>
                  <a:srgbClr val="376092"/>
                </a:solidFill>
                <a:latin typeface="Avenir Book"/>
              </a:rPr>
              <a:t>Limitation</a:t>
            </a:r>
          </a:p>
        </p:txBody>
      </p:sp>
    </p:spTree>
    <p:extLst>
      <p:ext uri="{BB962C8B-B14F-4D97-AF65-F5344CB8AC3E}">
        <p14:creationId xmlns:p14="http://schemas.microsoft.com/office/powerpoint/2010/main" val="4245738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70" name="Text Box 6"/>
          <p:cNvSpPr txBox="1">
            <a:spLocks noChangeArrowheads="1"/>
          </p:cNvSpPr>
          <p:nvPr/>
        </p:nvSpPr>
        <p:spPr bwMode="auto">
          <a:xfrm>
            <a:off x="0" y="1676400"/>
            <a:ext cx="6172200" cy="4401205"/>
          </a:xfrm>
          <a:prstGeom prst="rect">
            <a:avLst/>
          </a:prstGeom>
          <a:noFill/>
          <a:ln>
            <a:noFill/>
          </a:ln>
          <a:effectLst/>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630238" indent="-630238"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800" dirty="0">
                <a:latin typeface="Avenir Book"/>
                <a:sym typeface="Wingdings 3" pitchFamily="18" charset="2"/>
              </a:rPr>
              <a:t>  I</a:t>
            </a:r>
            <a:r>
              <a:rPr lang="en-US" sz="2800" dirty="0">
                <a:latin typeface="Avenir Book"/>
              </a:rPr>
              <a:t>ncrease survival to 100% (or increase fecundity by 50%)</a:t>
            </a:r>
          </a:p>
          <a:p>
            <a:pPr eaLnBrk="1" hangingPunct="1"/>
            <a:endParaRPr lang="en-US" sz="2800" dirty="0">
              <a:latin typeface="Avenir Book"/>
            </a:endParaRPr>
          </a:p>
          <a:p>
            <a:pPr eaLnBrk="1" hangingPunct="1">
              <a:buFont typeface="Wingdings 3" pitchFamily="18" charset="2"/>
              <a:buChar char="u"/>
            </a:pPr>
            <a:r>
              <a:rPr lang="en-US" sz="2800" dirty="0">
                <a:latin typeface="Avenir Book"/>
                <a:sym typeface="Wingdings 3" pitchFamily="18" charset="2"/>
              </a:rPr>
              <a:t>How would that affect population growth rate? </a:t>
            </a:r>
          </a:p>
          <a:p>
            <a:pPr eaLnBrk="1" hangingPunct="1">
              <a:buFont typeface="Wingdings 3" pitchFamily="18" charset="2"/>
              <a:buChar char="u"/>
            </a:pPr>
            <a:endParaRPr lang="en-US" sz="2800" dirty="0">
              <a:latin typeface="Avenir Book"/>
              <a:sym typeface="Wingdings 3" pitchFamily="18" charset="2"/>
            </a:endParaRPr>
          </a:p>
          <a:p>
            <a:pPr eaLnBrk="1" hangingPunct="1">
              <a:buFont typeface="Wingdings 3" pitchFamily="18" charset="2"/>
              <a:buChar char="u"/>
            </a:pPr>
            <a:r>
              <a:rPr lang="en-US" sz="2800" dirty="0">
                <a:latin typeface="Avenir Book"/>
                <a:sym typeface="Wingdings 3" pitchFamily="18" charset="2"/>
              </a:rPr>
              <a:t>Can we shift it from declining to increasing?</a:t>
            </a:r>
          </a:p>
          <a:p>
            <a:pPr eaLnBrk="1" hangingPunct="1">
              <a:buFont typeface="Wingdings 3" pitchFamily="18" charset="2"/>
              <a:buChar char="u"/>
            </a:pPr>
            <a:endParaRPr lang="en-US" sz="2800" dirty="0">
              <a:latin typeface="Avenir Book"/>
              <a:sym typeface="Wingdings 3" pitchFamily="18" charset="2"/>
            </a:endParaRPr>
          </a:p>
          <a:p>
            <a:pPr eaLnBrk="1" hangingPunct="1">
              <a:buFont typeface="Wingdings 3" pitchFamily="18" charset="2"/>
              <a:buChar char="u"/>
            </a:pPr>
            <a:r>
              <a:rPr lang="en-US" sz="2800" dirty="0">
                <a:latin typeface="Avenir Book"/>
                <a:sym typeface="Wingdings 3" pitchFamily="18" charset="2"/>
              </a:rPr>
              <a:t>Which stage should we target?</a:t>
            </a:r>
          </a:p>
        </p:txBody>
      </p:sp>
      <p:pic>
        <p:nvPicPr>
          <p:cNvPr id="190471" name="Picture 7" descr="Green sea turtle eg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0"/>
            <a:ext cx="1714500" cy="2255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0472" name="Picture 8" descr="Loggerhead sea turtle, Kenneth J Lohman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2438400"/>
            <a:ext cx="2895600" cy="193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0473" name="Picture 9" descr="seatu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4927600"/>
            <a:ext cx="2895600" cy="193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Box 6"/>
          <p:cNvSpPr txBox="1">
            <a:spLocks noChangeArrowheads="1"/>
          </p:cNvSpPr>
          <p:nvPr/>
        </p:nvSpPr>
        <p:spPr bwMode="auto">
          <a:xfrm>
            <a:off x="0" y="14981"/>
            <a:ext cx="3886200" cy="707886"/>
          </a:xfrm>
          <a:prstGeom prst="rect">
            <a:avLst/>
          </a:prstGeom>
          <a:noFill/>
          <a:ln>
            <a:noFill/>
          </a:ln>
          <a:effectLst/>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630238" indent="-630238"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4000" dirty="0">
                <a:solidFill>
                  <a:srgbClr val="376092"/>
                </a:solidFill>
                <a:latin typeface="Avenir Book"/>
              </a:rPr>
              <a:t>Limitation:</a:t>
            </a:r>
          </a:p>
        </p:txBody>
      </p:sp>
    </p:spTree>
    <p:extLst>
      <p:ext uri="{BB962C8B-B14F-4D97-AF65-F5344CB8AC3E}">
        <p14:creationId xmlns:p14="http://schemas.microsoft.com/office/powerpoint/2010/main" val="223177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047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047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0470">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0470">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190471"/>
                                        </p:tgtEl>
                                        <p:attrNameLst>
                                          <p:attrName>style.visibility</p:attrName>
                                        </p:attrNameLst>
                                      </p:cBhvr>
                                      <p:to>
                                        <p:strVal val="visible"/>
                                      </p:to>
                                    </p:set>
                                    <p:animEffect transition="in" filter="fade">
                                      <p:cBhvr>
                                        <p:cTn id="23" dur="1000"/>
                                        <p:tgtEl>
                                          <p:spTgt spid="190471"/>
                                        </p:tgtEl>
                                      </p:cBhvr>
                                    </p:animEffect>
                                  </p:childTnLst>
                                </p:cTn>
                              </p:par>
                            </p:childTnLst>
                          </p:cTn>
                        </p:par>
                        <p:par>
                          <p:cTn id="24" fill="hold" nodeType="afterGroup">
                            <p:stCondLst>
                              <p:cond delay="1000"/>
                            </p:stCondLst>
                            <p:childTnLst>
                              <p:par>
                                <p:cTn id="25" presetID="10" presetClass="entr" presetSubtype="0" fill="hold" nodeType="afterEffect">
                                  <p:stCondLst>
                                    <p:cond delay="0"/>
                                  </p:stCondLst>
                                  <p:childTnLst>
                                    <p:set>
                                      <p:cBhvr>
                                        <p:cTn id="26" dur="1" fill="hold">
                                          <p:stCondLst>
                                            <p:cond delay="0"/>
                                          </p:stCondLst>
                                        </p:cTn>
                                        <p:tgtEl>
                                          <p:spTgt spid="190472"/>
                                        </p:tgtEl>
                                        <p:attrNameLst>
                                          <p:attrName>style.visibility</p:attrName>
                                        </p:attrNameLst>
                                      </p:cBhvr>
                                      <p:to>
                                        <p:strVal val="visible"/>
                                      </p:to>
                                    </p:set>
                                    <p:animEffect transition="in" filter="fade">
                                      <p:cBhvr>
                                        <p:cTn id="27" dur="1000"/>
                                        <p:tgtEl>
                                          <p:spTgt spid="190472"/>
                                        </p:tgtEl>
                                      </p:cBhvr>
                                    </p:animEffect>
                                  </p:childTnLst>
                                </p:cTn>
                              </p:par>
                            </p:childTnLst>
                          </p:cTn>
                        </p:par>
                        <p:par>
                          <p:cTn id="28" fill="hold" nodeType="afterGroup">
                            <p:stCondLst>
                              <p:cond delay="2000"/>
                            </p:stCondLst>
                            <p:childTnLst>
                              <p:par>
                                <p:cTn id="29" presetID="10" presetClass="entr" presetSubtype="0" fill="hold" nodeType="afterEffect">
                                  <p:stCondLst>
                                    <p:cond delay="0"/>
                                  </p:stCondLst>
                                  <p:childTnLst>
                                    <p:set>
                                      <p:cBhvr>
                                        <p:cTn id="30" dur="1" fill="hold">
                                          <p:stCondLst>
                                            <p:cond delay="0"/>
                                          </p:stCondLst>
                                        </p:cTn>
                                        <p:tgtEl>
                                          <p:spTgt spid="190473"/>
                                        </p:tgtEl>
                                        <p:attrNameLst>
                                          <p:attrName>style.visibility</p:attrName>
                                        </p:attrNameLst>
                                      </p:cBhvr>
                                      <p:to>
                                        <p:strVal val="visible"/>
                                      </p:to>
                                    </p:set>
                                    <p:animEffect transition="in" filter="fade">
                                      <p:cBhvr>
                                        <p:cTn id="31" dur="1000"/>
                                        <p:tgtEl>
                                          <p:spTgt spid="190473"/>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70" grpId="0" build="p"/>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p:nvPr>
        </p:nvPicPr>
        <p:blipFill>
          <a:blip r:embed="rId2">
            <a:extLst>
              <a:ext uri="{28A0092B-C50C-407E-A947-70E740481C1C}">
                <a14:useLocalDpi xmlns:a14="http://schemas.microsoft.com/office/drawing/2010/main" val="0"/>
              </a:ext>
            </a:extLst>
          </a:blip>
          <a:srcRect l="3999" t="10001" r="30000" b="11429"/>
          <a:stretch>
            <a:fillRect/>
          </a:stretch>
        </p:blipFill>
        <p:spPr>
          <a:xfrm>
            <a:off x="1344613" y="904875"/>
            <a:ext cx="6961187" cy="5800725"/>
          </a:xfrm>
        </p:spPr>
      </p:pic>
      <p:sp>
        <p:nvSpPr>
          <p:cNvPr id="12291" name="Rectangle 4"/>
          <p:cNvSpPr>
            <a:spLocks noChangeArrowheads="1"/>
          </p:cNvSpPr>
          <p:nvPr/>
        </p:nvSpPr>
        <p:spPr bwMode="auto">
          <a:xfrm>
            <a:off x="1089597" y="6477000"/>
            <a:ext cx="655634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000" dirty="0">
                <a:latin typeface="Avenir Book"/>
                <a:sym typeface="Wingdings 3" pitchFamily="18" charset="2"/>
              </a:rPr>
              <a:t>I</a:t>
            </a:r>
            <a:r>
              <a:rPr lang="en-US" sz="2000" dirty="0">
                <a:latin typeface="Avenir Book"/>
              </a:rPr>
              <a:t>ncrease survival to 100% (or increase fecundity by 50%)</a:t>
            </a:r>
          </a:p>
        </p:txBody>
      </p:sp>
      <p:sp>
        <p:nvSpPr>
          <p:cNvPr id="4" name="Text Box 5"/>
          <p:cNvSpPr txBox="1">
            <a:spLocks noChangeArrowheads="1"/>
          </p:cNvSpPr>
          <p:nvPr/>
        </p:nvSpPr>
        <p:spPr bwMode="auto">
          <a:xfrm>
            <a:off x="0" y="0"/>
            <a:ext cx="1932299"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 typeface="Wingdings" pitchFamily="2" charset="2"/>
              <a:buNone/>
            </a:pPr>
            <a:r>
              <a:rPr lang="en-US" sz="4000" dirty="0">
                <a:solidFill>
                  <a:srgbClr val="376092"/>
                </a:solidFill>
                <a:latin typeface="Avenir Book"/>
              </a:rPr>
              <a:t>Results:</a:t>
            </a:r>
            <a:endParaRPr lang="en-US" sz="4000" b="1" dirty="0">
              <a:solidFill>
                <a:srgbClr val="376092"/>
              </a:solidFill>
              <a:latin typeface="Avenir Book"/>
            </a:endParaRPr>
          </a:p>
        </p:txBody>
      </p:sp>
    </p:spTree>
    <p:extLst>
      <p:ext uri="{BB962C8B-B14F-4D97-AF65-F5344CB8AC3E}">
        <p14:creationId xmlns:p14="http://schemas.microsoft.com/office/powerpoint/2010/main" val="1079075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p:nvPr>
        </p:nvPicPr>
        <p:blipFill>
          <a:blip r:embed="rId2">
            <a:extLst>
              <a:ext uri="{28A0092B-C50C-407E-A947-70E740481C1C}">
                <a14:useLocalDpi xmlns:a14="http://schemas.microsoft.com/office/drawing/2010/main" val="0"/>
              </a:ext>
            </a:extLst>
          </a:blip>
          <a:srcRect l="3999" t="10001" r="30000" b="11429"/>
          <a:stretch>
            <a:fillRect/>
          </a:stretch>
        </p:blipFill>
        <p:spPr>
          <a:xfrm>
            <a:off x="1344613" y="904875"/>
            <a:ext cx="6961187" cy="5800725"/>
          </a:xfrm>
        </p:spPr>
      </p:pic>
      <p:sp>
        <p:nvSpPr>
          <p:cNvPr id="12291" name="Rectangle 4"/>
          <p:cNvSpPr>
            <a:spLocks noChangeArrowheads="1"/>
          </p:cNvSpPr>
          <p:nvPr/>
        </p:nvSpPr>
        <p:spPr bwMode="auto">
          <a:xfrm>
            <a:off x="1089597" y="6477000"/>
            <a:ext cx="655634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000" dirty="0">
                <a:latin typeface="Avenir Book"/>
                <a:sym typeface="Wingdings 3" pitchFamily="18" charset="2"/>
              </a:rPr>
              <a:t>I</a:t>
            </a:r>
            <a:r>
              <a:rPr lang="en-US" sz="2000" dirty="0">
                <a:latin typeface="Avenir Book"/>
              </a:rPr>
              <a:t>ncrease survival to 100% (or increase fecundity by 50%)</a:t>
            </a:r>
          </a:p>
        </p:txBody>
      </p:sp>
      <p:sp>
        <p:nvSpPr>
          <p:cNvPr id="4" name="Text Box 5"/>
          <p:cNvSpPr txBox="1">
            <a:spLocks noChangeArrowheads="1"/>
          </p:cNvSpPr>
          <p:nvPr/>
        </p:nvSpPr>
        <p:spPr bwMode="auto">
          <a:xfrm>
            <a:off x="0" y="0"/>
            <a:ext cx="1932299"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 typeface="Wingdings" pitchFamily="2" charset="2"/>
              <a:buNone/>
            </a:pPr>
            <a:r>
              <a:rPr lang="en-US" sz="4000" dirty="0">
                <a:solidFill>
                  <a:srgbClr val="376092"/>
                </a:solidFill>
                <a:latin typeface="Avenir Book"/>
              </a:rPr>
              <a:t>Results:</a:t>
            </a:r>
            <a:endParaRPr lang="en-US" sz="4000" b="1" dirty="0">
              <a:solidFill>
                <a:srgbClr val="376092"/>
              </a:solidFill>
              <a:latin typeface="Avenir Book"/>
            </a:endParaRPr>
          </a:p>
        </p:txBody>
      </p:sp>
      <p:cxnSp>
        <p:nvCxnSpPr>
          <p:cNvPr id="6" name="Straight Arrow Connector 5"/>
          <p:cNvCxnSpPr/>
          <p:nvPr/>
        </p:nvCxnSpPr>
        <p:spPr>
          <a:xfrm flipH="1">
            <a:off x="5370340" y="677208"/>
            <a:ext cx="1177636" cy="609600"/>
          </a:xfrm>
          <a:prstGeom prst="straightConnector1">
            <a:avLst/>
          </a:prstGeom>
          <a:ln w="57150" cmpd="sng">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629400" y="381000"/>
            <a:ext cx="2743200" cy="461665"/>
          </a:xfrm>
          <a:prstGeom prst="rect">
            <a:avLst/>
          </a:prstGeom>
          <a:noFill/>
          <a:ln>
            <a:noFill/>
          </a:ln>
        </p:spPr>
        <p:txBody>
          <a:bodyPr wrap="square" rtlCol="0">
            <a:spAutoFit/>
          </a:bodyPr>
          <a:lstStyle/>
          <a:p>
            <a:r>
              <a:rPr lang="en-US" dirty="0">
                <a:solidFill>
                  <a:srgbClr val="000090"/>
                </a:solidFill>
                <a:latin typeface="Avenir Book"/>
                <a:cs typeface="Avenir Book"/>
              </a:rPr>
              <a:t>Large Juveniles</a:t>
            </a:r>
          </a:p>
        </p:txBody>
      </p:sp>
      <p:cxnSp>
        <p:nvCxnSpPr>
          <p:cNvPr id="10" name="Straight Arrow Connector 9"/>
          <p:cNvCxnSpPr/>
          <p:nvPr/>
        </p:nvCxnSpPr>
        <p:spPr>
          <a:xfrm flipH="1">
            <a:off x="5522740" y="1676400"/>
            <a:ext cx="1177636" cy="609600"/>
          </a:xfrm>
          <a:prstGeom prst="straightConnector1">
            <a:avLst/>
          </a:prstGeom>
          <a:ln w="57150" cmpd="sng">
            <a:solidFill>
              <a:srgbClr val="00009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781800" y="1380192"/>
            <a:ext cx="1905000" cy="461665"/>
          </a:xfrm>
          <a:prstGeom prst="rect">
            <a:avLst/>
          </a:prstGeom>
          <a:noFill/>
          <a:ln>
            <a:noFill/>
          </a:ln>
        </p:spPr>
        <p:txBody>
          <a:bodyPr wrap="square" rtlCol="0">
            <a:spAutoFit/>
          </a:bodyPr>
          <a:lstStyle/>
          <a:p>
            <a:r>
              <a:rPr lang="en-US" dirty="0" err="1">
                <a:solidFill>
                  <a:srgbClr val="000090"/>
                </a:solidFill>
                <a:latin typeface="Avenir Book"/>
                <a:cs typeface="Avenir Book"/>
              </a:rPr>
              <a:t>Subadults</a:t>
            </a:r>
            <a:endParaRPr lang="en-US" dirty="0">
              <a:solidFill>
                <a:srgbClr val="000090"/>
              </a:solidFill>
              <a:latin typeface="Avenir Book"/>
              <a:cs typeface="Avenir Book"/>
            </a:endParaRPr>
          </a:p>
        </p:txBody>
      </p:sp>
      <p:cxnSp>
        <p:nvCxnSpPr>
          <p:cNvPr id="12" name="Straight Arrow Connector 11"/>
          <p:cNvCxnSpPr/>
          <p:nvPr/>
        </p:nvCxnSpPr>
        <p:spPr>
          <a:xfrm flipH="1" flipV="1">
            <a:off x="3886200" y="3962400"/>
            <a:ext cx="796636" cy="829608"/>
          </a:xfrm>
          <a:prstGeom prst="straightConnector1">
            <a:avLst/>
          </a:prstGeom>
          <a:ln w="57150" cmpd="sng">
            <a:solidFill>
              <a:srgbClr val="B12A35"/>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572000" y="4719935"/>
            <a:ext cx="2550940" cy="461665"/>
          </a:xfrm>
          <a:prstGeom prst="rect">
            <a:avLst/>
          </a:prstGeom>
          <a:noFill/>
          <a:ln>
            <a:noFill/>
          </a:ln>
        </p:spPr>
        <p:txBody>
          <a:bodyPr wrap="square" rtlCol="0">
            <a:spAutoFit/>
          </a:bodyPr>
          <a:lstStyle/>
          <a:p>
            <a:r>
              <a:rPr lang="en-US" dirty="0">
                <a:solidFill>
                  <a:srgbClr val="AB1604"/>
                </a:solidFill>
                <a:latin typeface="Avenir Book"/>
                <a:cs typeface="Avenir Book"/>
              </a:rPr>
              <a:t>Eggs/hatchlings</a:t>
            </a:r>
          </a:p>
        </p:txBody>
      </p:sp>
    </p:spTree>
    <p:extLst>
      <p:ext uri="{BB962C8B-B14F-4D97-AF65-F5344CB8AC3E}">
        <p14:creationId xmlns:p14="http://schemas.microsoft.com/office/powerpoint/2010/main" val="128067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476250" y="811213"/>
            <a:ext cx="91440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a:p>
        </p:txBody>
      </p:sp>
      <p:sp>
        <p:nvSpPr>
          <p:cNvPr id="13315" name="Text Box 3"/>
          <p:cNvSpPr txBox="1">
            <a:spLocks noChangeArrowheads="1"/>
          </p:cNvSpPr>
          <p:nvPr/>
        </p:nvSpPr>
        <p:spPr bwMode="auto">
          <a:xfrm>
            <a:off x="1828800" y="4414897"/>
            <a:ext cx="5257800" cy="2062103"/>
          </a:xfrm>
          <a:prstGeom prst="rect">
            <a:avLst/>
          </a:prstGeom>
          <a:noFill/>
          <a:ln>
            <a:noFill/>
          </a:ln>
          <a:effectLst/>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3200" dirty="0">
                <a:latin typeface="Avenir Book"/>
              </a:rPr>
              <a:t>Focusing on eggs and hatchlings alone will NEVER</a:t>
            </a:r>
          </a:p>
          <a:p>
            <a:pPr algn="ctr" eaLnBrk="1" hangingPunct="1"/>
            <a:r>
              <a:rPr lang="en-US" sz="3200" dirty="0">
                <a:latin typeface="Avenir Book"/>
              </a:rPr>
              <a:t>lead to recovery!</a:t>
            </a:r>
          </a:p>
          <a:p>
            <a:pPr algn="ctr" eaLnBrk="1" hangingPunct="1"/>
            <a:endParaRPr lang="en-US" sz="3200" dirty="0">
              <a:latin typeface="Avenir Book"/>
            </a:endParaRPr>
          </a:p>
        </p:txBody>
      </p:sp>
      <p:sp>
        <p:nvSpPr>
          <p:cNvPr id="13316" name="Text Box 5"/>
          <p:cNvSpPr txBox="1">
            <a:spLocks noChangeArrowheads="1"/>
          </p:cNvSpPr>
          <p:nvPr/>
        </p:nvSpPr>
        <p:spPr bwMode="auto">
          <a:xfrm>
            <a:off x="0" y="0"/>
            <a:ext cx="2864342" cy="13234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 typeface="Wingdings" pitchFamily="2" charset="2"/>
              <a:buNone/>
            </a:pPr>
            <a:r>
              <a:rPr lang="en-US" sz="4000" dirty="0">
                <a:solidFill>
                  <a:srgbClr val="376092"/>
                </a:solidFill>
                <a:latin typeface="Avenir Book"/>
              </a:rPr>
              <a:t>Surprise </a:t>
            </a:r>
          </a:p>
          <a:p>
            <a:pPr eaLnBrk="1" hangingPunct="1">
              <a:buFont typeface="Wingdings" pitchFamily="2" charset="2"/>
              <a:buNone/>
            </a:pPr>
            <a:r>
              <a:rPr lang="en-US" sz="4000" dirty="0">
                <a:solidFill>
                  <a:srgbClr val="376092"/>
                </a:solidFill>
                <a:latin typeface="Avenir Book"/>
              </a:rPr>
              <a:t>Conclusion:</a:t>
            </a:r>
          </a:p>
        </p:txBody>
      </p:sp>
      <p:pic>
        <p:nvPicPr>
          <p:cNvPr id="13318" name="Picture 7" descr="Loggerhead sea turtle, Kenneth J Lohman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981200"/>
            <a:ext cx="3429000"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9" name="Picture 8" descr="Green sea turtle eg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981200"/>
            <a:ext cx="1714500" cy="2255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69636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ext Box 7"/>
          <p:cNvSpPr txBox="1">
            <a:spLocks noChangeArrowheads="1"/>
          </p:cNvSpPr>
          <p:nvPr/>
        </p:nvSpPr>
        <p:spPr bwMode="auto">
          <a:xfrm>
            <a:off x="838200" y="2209800"/>
            <a:ext cx="6594475" cy="579438"/>
          </a:xfrm>
          <a:prstGeom prst="rect">
            <a:avLst/>
          </a:prstGeom>
          <a:noFill/>
          <a:ln>
            <a:noFill/>
          </a:ln>
          <a:effectLst/>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3200" dirty="0">
                <a:latin typeface="Avenir Book"/>
              </a:rPr>
              <a:t>To increase </a:t>
            </a:r>
            <a:r>
              <a:rPr lang="en-US" sz="3200" dirty="0" err="1">
                <a:latin typeface="Symbol" pitchFamily="18" charset="2"/>
              </a:rPr>
              <a:t>λ</a:t>
            </a:r>
            <a:r>
              <a:rPr lang="en-US" sz="3200" dirty="0">
                <a:latin typeface="Avenir Book"/>
                <a:sym typeface="Symbol" pitchFamily="18" charset="2"/>
              </a:rPr>
              <a:t> from 0.945 to 1:</a:t>
            </a:r>
          </a:p>
        </p:txBody>
      </p:sp>
      <p:sp>
        <p:nvSpPr>
          <p:cNvPr id="14341" name="Text Box 8"/>
          <p:cNvSpPr txBox="1">
            <a:spLocks noChangeArrowheads="1"/>
          </p:cNvSpPr>
          <p:nvPr/>
        </p:nvSpPr>
        <p:spPr bwMode="auto">
          <a:xfrm>
            <a:off x="838200" y="3078163"/>
            <a:ext cx="8458200" cy="579437"/>
          </a:xfrm>
          <a:prstGeom prst="rect">
            <a:avLst/>
          </a:prstGeom>
          <a:noFill/>
          <a:ln>
            <a:noFill/>
          </a:ln>
          <a:effectLst/>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3200" dirty="0">
                <a:latin typeface="Avenir Book"/>
                <a:sym typeface="Wingdings 3" pitchFamily="18" charset="2"/>
              </a:rPr>
              <a:t>  Lg. juv. survival from 0.68  0.77</a:t>
            </a:r>
            <a:endParaRPr lang="en-US" sz="3200" dirty="0">
              <a:latin typeface="Avenir Book"/>
              <a:sym typeface="Symbol" pitchFamily="18" charset="2"/>
            </a:endParaRPr>
          </a:p>
        </p:txBody>
      </p:sp>
      <p:sp>
        <p:nvSpPr>
          <p:cNvPr id="14342" name="Text Box 9"/>
          <p:cNvSpPr txBox="1">
            <a:spLocks noChangeArrowheads="1"/>
          </p:cNvSpPr>
          <p:nvPr/>
        </p:nvSpPr>
        <p:spPr bwMode="auto">
          <a:xfrm>
            <a:off x="838200" y="3916363"/>
            <a:ext cx="8458200" cy="579437"/>
          </a:xfrm>
          <a:prstGeom prst="rect">
            <a:avLst/>
          </a:prstGeom>
          <a:noFill/>
          <a:ln>
            <a:noFill/>
          </a:ln>
          <a:effectLst/>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3200" dirty="0">
                <a:latin typeface="Avenir Book"/>
                <a:sym typeface="Wingdings 3" pitchFamily="18" charset="2"/>
              </a:rPr>
              <a:t>  </a:t>
            </a:r>
            <a:r>
              <a:rPr lang="en-US" sz="3200" dirty="0" err="1">
                <a:latin typeface="Avenir Book"/>
                <a:sym typeface="Wingdings 3" pitchFamily="18" charset="2"/>
              </a:rPr>
              <a:t>Subadult</a:t>
            </a:r>
            <a:r>
              <a:rPr lang="en-US" sz="3200" dirty="0">
                <a:latin typeface="Avenir Book"/>
                <a:sym typeface="Wingdings 3" pitchFamily="18" charset="2"/>
              </a:rPr>
              <a:t> survival from 0.74  0.88</a:t>
            </a:r>
          </a:p>
        </p:txBody>
      </p:sp>
      <p:sp>
        <p:nvSpPr>
          <p:cNvPr id="14343" name="Text Box 10"/>
          <p:cNvSpPr txBox="1">
            <a:spLocks noChangeArrowheads="1"/>
          </p:cNvSpPr>
          <p:nvPr/>
        </p:nvSpPr>
        <p:spPr bwMode="auto">
          <a:xfrm>
            <a:off x="838200" y="4754563"/>
            <a:ext cx="8458200" cy="579437"/>
          </a:xfrm>
          <a:prstGeom prst="rect">
            <a:avLst/>
          </a:prstGeom>
          <a:noFill/>
          <a:ln>
            <a:noFill/>
          </a:ln>
          <a:effectLst/>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 typeface="Wingdings 3" pitchFamily="18" charset="2"/>
              <a:buChar char="u"/>
            </a:pPr>
            <a:r>
              <a:rPr lang="en-US" sz="3200" dirty="0">
                <a:latin typeface="Avenir Book"/>
                <a:sym typeface="Wingdings 3" pitchFamily="18" charset="2"/>
              </a:rPr>
              <a:t> or smaller  in both</a:t>
            </a:r>
          </a:p>
        </p:txBody>
      </p:sp>
      <p:sp>
        <p:nvSpPr>
          <p:cNvPr id="8" name="Text Box 5"/>
          <p:cNvSpPr txBox="1">
            <a:spLocks noChangeArrowheads="1"/>
          </p:cNvSpPr>
          <p:nvPr/>
        </p:nvSpPr>
        <p:spPr bwMode="auto">
          <a:xfrm>
            <a:off x="0" y="0"/>
            <a:ext cx="2427312" cy="13234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 typeface="Wingdings" pitchFamily="2" charset="2"/>
              <a:buNone/>
            </a:pPr>
            <a:r>
              <a:rPr lang="en-US" sz="4000" dirty="0">
                <a:solidFill>
                  <a:srgbClr val="376092"/>
                </a:solidFill>
                <a:latin typeface="Avenir Book"/>
              </a:rPr>
              <a:t>Target </a:t>
            </a:r>
          </a:p>
          <a:p>
            <a:pPr eaLnBrk="1" hangingPunct="1">
              <a:buFont typeface="Wingdings" pitchFamily="2" charset="2"/>
              <a:buNone/>
            </a:pPr>
            <a:r>
              <a:rPr lang="en-US" sz="4000" dirty="0">
                <a:solidFill>
                  <a:srgbClr val="376092"/>
                </a:solidFill>
                <a:latin typeface="Avenir Book"/>
              </a:rPr>
              <a:t>Juveniles:</a:t>
            </a:r>
            <a:endParaRPr lang="en-US" sz="4000" b="1" dirty="0">
              <a:solidFill>
                <a:srgbClr val="376092"/>
              </a:solidFill>
              <a:latin typeface="Avenir Book"/>
            </a:endParaRPr>
          </a:p>
        </p:txBody>
      </p:sp>
    </p:spTree>
    <p:extLst>
      <p:ext uri="{BB962C8B-B14F-4D97-AF65-F5344CB8AC3E}">
        <p14:creationId xmlns:p14="http://schemas.microsoft.com/office/powerpoint/2010/main" val="2723276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1" name="Text Box 3"/>
          <p:cNvSpPr txBox="1">
            <a:spLocks noChangeArrowheads="1"/>
          </p:cNvSpPr>
          <p:nvPr/>
        </p:nvSpPr>
        <p:spPr bwMode="auto">
          <a:xfrm>
            <a:off x="3733800" y="0"/>
            <a:ext cx="5410200" cy="2062103"/>
          </a:xfrm>
          <a:prstGeom prst="rect">
            <a:avLst/>
          </a:prstGeom>
          <a:noFill/>
          <a:ln>
            <a:noFill/>
          </a:ln>
          <a:effectLst/>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3200" dirty="0">
                <a:latin typeface="Avenir Book"/>
              </a:rPr>
              <a:t>Why is there a greater effect for juveniles and mature breeders (vs. eggs)?</a:t>
            </a:r>
          </a:p>
          <a:p>
            <a:pPr eaLnBrk="1" hangingPunct="1"/>
            <a:endParaRPr lang="en-US" sz="3200" dirty="0">
              <a:latin typeface="Avenir Book"/>
            </a:endParaRPr>
          </a:p>
        </p:txBody>
      </p:sp>
      <p:sp>
        <p:nvSpPr>
          <p:cNvPr id="17412" name="Text Box 4"/>
          <p:cNvSpPr txBox="1">
            <a:spLocks noChangeArrowheads="1"/>
          </p:cNvSpPr>
          <p:nvPr/>
        </p:nvSpPr>
        <p:spPr bwMode="auto">
          <a:xfrm>
            <a:off x="0" y="0"/>
            <a:ext cx="2320589"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 typeface="Wingdings" pitchFamily="2" charset="2"/>
              <a:buNone/>
            </a:pPr>
            <a:r>
              <a:rPr lang="en-US" sz="4000" dirty="0">
                <a:solidFill>
                  <a:srgbClr val="376092"/>
                </a:solidFill>
                <a:latin typeface="Avenir Book"/>
              </a:rPr>
              <a:t>Elasticity:</a:t>
            </a:r>
          </a:p>
        </p:txBody>
      </p:sp>
      <p:graphicFrame>
        <p:nvGraphicFramePr>
          <p:cNvPr id="211974" name="Group 6"/>
          <p:cNvGraphicFramePr>
            <a:graphicFrameLocks noGrp="1"/>
          </p:cNvGraphicFramePr>
          <p:nvPr>
            <p:extLst>
              <p:ext uri="{D42A27DB-BD31-4B8C-83A1-F6EECF244321}">
                <p14:modId xmlns:p14="http://schemas.microsoft.com/office/powerpoint/2010/main" val="1381546618"/>
              </p:ext>
            </p:extLst>
          </p:nvPr>
        </p:nvGraphicFramePr>
        <p:xfrm>
          <a:off x="2438400" y="1752600"/>
          <a:ext cx="5638800" cy="4194810"/>
        </p:xfrm>
        <a:graphic>
          <a:graphicData uri="http://schemas.openxmlformats.org/drawingml/2006/table">
            <a:tbl>
              <a:tblPr/>
              <a:tblGrid>
                <a:gridCol w="28956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5111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venir Book"/>
                        </a:rPr>
                        <a:t>Life stage</a:t>
                      </a:r>
                    </a:p>
                  </a:txBody>
                  <a:tcPr horzOverflow="overflow">
                    <a:lnL cap="flat">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venir Book"/>
                        </a:rPr>
                        <a:t>Stage Duration</a:t>
                      </a:r>
                    </a:p>
                  </a:txBody>
                  <a:tcPr horzOverflow="overflow">
                    <a:lnL>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Eggs, hatchlings</a:t>
                      </a:r>
                    </a:p>
                  </a:txBody>
                  <a:tcPr horzOverflow="overflow">
                    <a:lnL cap="flat">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&lt;1</a:t>
                      </a:r>
                    </a:p>
                  </a:txBody>
                  <a:tcPr horzOverflow="overflow">
                    <a:lnL>
                      <a:noFill/>
                    </a:lnL>
                    <a:lnR cap="flat">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5746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Small juveniles</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6 </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Lg. juveniles</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7</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venir Book"/>
                        </a:rPr>
                        <a:t>subadults</a:t>
                      </a:r>
                      <a:endParaRPr kumimoji="0" lang="en-US" sz="2800" b="0" i="0" u="none" strike="noStrike" cap="none" normalizeH="0" baseline="0" dirty="0">
                        <a:ln>
                          <a:noFill/>
                        </a:ln>
                        <a:solidFill>
                          <a:schemeClr val="tx1"/>
                        </a:solidFill>
                        <a:effectLst/>
                        <a:latin typeface="Avenir Book"/>
                      </a:endParaRP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5</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Novice breeders</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1</a:t>
                      </a:r>
                      <a:r>
                        <a:rPr kumimoji="0" lang="en-US" sz="2800" b="0" i="0" u="none" strike="noStrike" cap="none" normalizeH="0" baseline="30000" dirty="0">
                          <a:ln>
                            <a:noFill/>
                          </a:ln>
                          <a:solidFill>
                            <a:schemeClr val="tx1"/>
                          </a:solidFill>
                          <a:effectLst/>
                          <a:latin typeface="Avenir Book"/>
                        </a:rPr>
                        <a:t>st</a:t>
                      </a:r>
                      <a:r>
                        <a:rPr kumimoji="0" lang="en-US" sz="2800" b="0" i="0" u="none" strike="noStrike" cap="none" normalizeH="0" baseline="0" dirty="0">
                          <a:ln>
                            <a:noFill/>
                          </a:ln>
                          <a:solidFill>
                            <a:schemeClr val="tx1"/>
                          </a:solidFill>
                          <a:effectLst/>
                          <a:latin typeface="Avenir Book"/>
                        </a:rPr>
                        <a:t> </a:t>
                      </a:r>
                      <a:r>
                        <a:rPr kumimoji="0" lang="en-US" sz="2800" b="0" i="0" u="none" strike="noStrike" cap="none" normalizeH="0" baseline="0" dirty="0" err="1">
                          <a:ln>
                            <a:noFill/>
                          </a:ln>
                          <a:solidFill>
                            <a:schemeClr val="tx1"/>
                          </a:solidFill>
                          <a:effectLst/>
                          <a:latin typeface="Avenir Book"/>
                        </a:rPr>
                        <a:t>yr</a:t>
                      </a:r>
                      <a:r>
                        <a:rPr kumimoji="0" lang="en-US" sz="2800" b="0" i="0" u="none" strike="noStrike" cap="none" normalizeH="0" baseline="0" dirty="0">
                          <a:ln>
                            <a:noFill/>
                          </a:ln>
                          <a:solidFill>
                            <a:schemeClr val="tx1"/>
                          </a:solidFill>
                          <a:effectLst/>
                          <a:latin typeface="Avenir Book"/>
                        </a:rPr>
                        <a:t> </a:t>
                      </a:r>
                      <a:r>
                        <a:rPr kumimoji="0" lang="en-US" sz="2800" b="0" i="0" u="none" strike="noStrike" cap="none" normalizeH="0" baseline="0" dirty="0" err="1">
                          <a:ln>
                            <a:noFill/>
                          </a:ln>
                          <a:solidFill>
                            <a:schemeClr val="tx1"/>
                          </a:solidFill>
                          <a:effectLst/>
                          <a:latin typeface="Avenir Book"/>
                        </a:rPr>
                        <a:t>remigrants</a:t>
                      </a:r>
                      <a:endParaRPr kumimoji="0" lang="en-US" sz="2800" b="0" i="0" u="none" strike="noStrike" cap="none" normalizeH="0" baseline="0" dirty="0">
                        <a:ln>
                          <a:noFill/>
                        </a:ln>
                        <a:solidFill>
                          <a:schemeClr val="tx1"/>
                        </a:solidFill>
                        <a:effectLst/>
                        <a:latin typeface="Avenir Book"/>
                      </a:endParaRP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Mature breeder</a:t>
                      </a:r>
                    </a:p>
                  </a:txBody>
                  <a:tcPr horzOverflow="overflow">
                    <a:lnL cap="flat">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venir Book"/>
                        </a:rPr>
                        <a:t>~30</a:t>
                      </a:r>
                    </a:p>
                  </a:txBody>
                  <a:tcPr horzOverflow="overflow">
                    <a:lnL>
                      <a:noFill/>
                    </a:lnL>
                    <a:lnR cap="flat">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pSp>
        <p:nvGrpSpPr>
          <p:cNvPr id="2" name="Group 1"/>
          <p:cNvGrpSpPr/>
          <p:nvPr/>
        </p:nvGrpSpPr>
        <p:grpSpPr>
          <a:xfrm>
            <a:off x="304800" y="3200400"/>
            <a:ext cx="8399463" cy="1833265"/>
            <a:chOff x="381000" y="4419600"/>
            <a:chExt cx="8399463" cy="1833265"/>
          </a:xfrm>
        </p:grpSpPr>
        <p:grpSp>
          <p:nvGrpSpPr>
            <p:cNvPr id="7" name="Group 3"/>
            <p:cNvGrpSpPr>
              <a:grpSpLocks noChangeAspect="1"/>
            </p:cNvGrpSpPr>
            <p:nvPr/>
          </p:nvGrpSpPr>
          <p:grpSpPr bwMode="auto">
            <a:xfrm>
              <a:off x="1636713" y="5414963"/>
              <a:ext cx="857250" cy="833437"/>
              <a:chOff x="1758" y="2400"/>
              <a:chExt cx="838" cy="816"/>
            </a:xfrm>
          </p:grpSpPr>
          <p:sp>
            <p:nvSpPr>
              <p:cNvPr id="8" name="Oval 4"/>
              <p:cNvSpPr>
                <a:spLocks noChangeAspect="1" noChangeArrowheads="1"/>
              </p:cNvSpPr>
              <p:nvPr/>
            </p:nvSpPr>
            <p:spPr bwMode="auto">
              <a:xfrm>
                <a:off x="1776" y="2400"/>
                <a:ext cx="816" cy="816"/>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9" name="Text Box 5"/>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2</a:t>
                </a:r>
              </a:p>
            </p:txBody>
          </p:sp>
        </p:grpSp>
        <p:grpSp>
          <p:nvGrpSpPr>
            <p:cNvPr id="10" name="Group 6"/>
            <p:cNvGrpSpPr>
              <a:grpSpLocks noChangeAspect="1"/>
            </p:cNvGrpSpPr>
            <p:nvPr/>
          </p:nvGrpSpPr>
          <p:grpSpPr bwMode="auto">
            <a:xfrm>
              <a:off x="2895600" y="5414963"/>
              <a:ext cx="855663" cy="833437"/>
              <a:chOff x="1758" y="2400"/>
              <a:chExt cx="838" cy="816"/>
            </a:xfrm>
          </p:grpSpPr>
          <p:sp>
            <p:nvSpPr>
              <p:cNvPr id="11" name="Oval 7"/>
              <p:cNvSpPr>
                <a:spLocks noChangeAspect="1" noChangeArrowheads="1"/>
              </p:cNvSpPr>
              <p:nvPr/>
            </p:nvSpPr>
            <p:spPr bwMode="auto">
              <a:xfrm>
                <a:off x="1776" y="2400"/>
                <a:ext cx="816" cy="816"/>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 name="Text Box 8"/>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3</a:t>
                </a:r>
              </a:p>
            </p:txBody>
          </p:sp>
        </p:grpSp>
        <p:grpSp>
          <p:nvGrpSpPr>
            <p:cNvPr id="13" name="Group 9"/>
            <p:cNvGrpSpPr>
              <a:grpSpLocks noChangeAspect="1"/>
            </p:cNvGrpSpPr>
            <p:nvPr/>
          </p:nvGrpSpPr>
          <p:grpSpPr bwMode="auto">
            <a:xfrm>
              <a:off x="381000" y="5414963"/>
              <a:ext cx="855663" cy="833437"/>
              <a:chOff x="1758" y="2400"/>
              <a:chExt cx="838" cy="816"/>
            </a:xfrm>
          </p:grpSpPr>
          <p:sp>
            <p:nvSpPr>
              <p:cNvPr id="14" name="Oval 10"/>
              <p:cNvSpPr>
                <a:spLocks noChangeAspect="1" noChangeArrowheads="1"/>
              </p:cNvSpPr>
              <p:nvPr/>
            </p:nvSpPr>
            <p:spPr bwMode="auto">
              <a:xfrm>
                <a:off x="1776" y="2400"/>
                <a:ext cx="816" cy="81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5" name="Text Box 11"/>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1</a:t>
                </a:r>
              </a:p>
            </p:txBody>
          </p:sp>
        </p:grpSp>
        <p:sp>
          <p:nvSpPr>
            <p:cNvPr id="16" name="Line 12"/>
            <p:cNvSpPr>
              <a:spLocks noChangeAspect="1" noChangeShapeType="1"/>
            </p:cNvSpPr>
            <p:nvPr/>
          </p:nvSpPr>
          <p:spPr bwMode="auto">
            <a:xfrm>
              <a:off x="1219200" y="5842000"/>
              <a:ext cx="457200" cy="158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7" name="Freeform 13"/>
            <p:cNvSpPr>
              <a:spLocks noChangeAspect="1"/>
            </p:cNvSpPr>
            <p:nvPr/>
          </p:nvSpPr>
          <p:spPr bwMode="auto">
            <a:xfrm>
              <a:off x="1023938" y="4851400"/>
              <a:ext cx="5834062" cy="639763"/>
            </a:xfrm>
            <a:custGeom>
              <a:avLst/>
              <a:gdLst>
                <a:gd name="T0" fmla="*/ 5834062 w 2832"/>
                <a:gd name="T1" fmla="*/ 639763 h 552"/>
                <a:gd name="T2" fmla="*/ 3856414 w 2832"/>
                <a:gd name="T3" fmla="*/ 139079 h 552"/>
                <a:gd name="T4" fmla="*/ 1582119 w 2832"/>
                <a:gd name="T5" fmla="*/ 83447 h 552"/>
                <a:gd name="T6" fmla="*/ 0 w 2832"/>
                <a:gd name="T7" fmla="*/ 639763 h 5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32" h="552">
                  <a:moveTo>
                    <a:pt x="2832" y="552"/>
                  </a:moveTo>
                  <a:cubicBezTo>
                    <a:pt x="2524" y="376"/>
                    <a:pt x="2216" y="200"/>
                    <a:pt x="1872" y="120"/>
                  </a:cubicBezTo>
                  <a:cubicBezTo>
                    <a:pt x="1528" y="40"/>
                    <a:pt x="1080" y="0"/>
                    <a:pt x="768" y="72"/>
                  </a:cubicBezTo>
                  <a:cubicBezTo>
                    <a:pt x="456" y="144"/>
                    <a:pt x="228" y="348"/>
                    <a:pt x="0" y="552"/>
                  </a:cubicBezTo>
                </a:path>
              </a:pathLst>
            </a:custGeom>
            <a:noFill/>
            <a:ln w="31750">
              <a:solidFill>
                <a:srgbClr val="FF000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8" name="Text Box 14"/>
            <p:cNvSpPr txBox="1">
              <a:spLocks noChangeAspect="1" noChangeArrowheads="1"/>
            </p:cNvSpPr>
            <p:nvPr/>
          </p:nvSpPr>
          <p:spPr bwMode="auto">
            <a:xfrm>
              <a:off x="4619126" y="4932628"/>
              <a:ext cx="58949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15</a:t>
              </a:r>
            </a:p>
          </p:txBody>
        </p:sp>
        <p:sp>
          <p:nvSpPr>
            <p:cNvPr id="19" name="Text Box 15"/>
            <p:cNvSpPr txBox="1">
              <a:spLocks noChangeAspect="1" noChangeArrowheads="1"/>
            </p:cNvSpPr>
            <p:nvPr/>
          </p:nvSpPr>
          <p:spPr bwMode="auto">
            <a:xfrm>
              <a:off x="1162050" y="5791200"/>
              <a:ext cx="58949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21</a:t>
              </a:r>
            </a:p>
          </p:txBody>
        </p:sp>
        <p:grpSp>
          <p:nvGrpSpPr>
            <p:cNvPr id="20" name="Group 16"/>
            <p:cNvGrpSpPr>
              <a:grpSpLocks noChangeAspect="1"/>
            </p:cNvGrpSpPr>
            <p:nvPr/>
          </p:nvGrpSpPr>
          <p:grpSpPr bwMode="auto">
            <a:xfrm>
              <a:off x="4152900" y="5414963"/>
              <a:ext cx="855663" cy="833437"/>
              <a:chOff x="1758" y="2400"/>
              <a:chExt cx="838" cy="816"/>
            </a:xfrm>
          </p:grpSpPr>
          <p:sp>
            <p:nvSpPr>
              <p:cNvPr id="21" name="Oval 17"/>
              <p:cNvSpPr>
                <a:spLocks noChangeAspect="1" noChangeArrowheads="1"/>
              </p:cNvSpPr>
              <p:nvPr/>
            </p:nvSpPr>
            <p:spPr bwMode="auto">
              <a:xfrm>
                <a:off x="1776" y="2400"/>
                <a:ext cx="816" cy="816"/>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2" name="Text Box 18"/>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4</a:t>
                </a:r>
              </a:p>
            </p:txBody>
          </p:sp>
        </p:grpSp>
        <p:grpSp>
          <p:nvGrpSpPr>
            <p:cNvPr id="23" name="Group 19"/>
            <p:cNvGrpSpPr>
              <a:grpSpLocks noChangeAspect="1"/>
            </p:cNvGrpSpPr>
            <p:nvPr/>
          </p:nvGrpSpPr>
          <p:grpSpPr bwMode="auto">
            <a:xfrm>
              <a:off x="5410200" y="5414963"/>
              <a:ext cx="855663" cy="833437"/>
              <a:chOff x="1758" y="2400"/>
              <a:chExt cx="838" cy="816"/>
            </a:xfrm>
          </p:grpSpPr>
          <p:sp>
            <p:nvSpPr>
              <p:cNvPr id="24" name="Oval 20"/>
              <p:cNvSpPr>
                <a:spLocks noChangeAspect="1" noChangeArrowheads="1"/>
              </p:cNvSpPr>
              <p:nvPr/>
            </p:nvSpPr>
            <p:spPr bwMode="auto">
              <a:xfrm>
                <a:off x="1776" y="2400"/>
                <a:ext cx="816" cy="81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5" name="Text Box 21"/>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5</a:t>
                </a:r>
              </a:p>
            </p:txBody>
          </p:sp>
        </p:grpSp>
        <p:grpSp>
          <p:nvGrpSpPr>
            <p:cNvPr id="26" name="Group 22"/>
            <p:cNvGrpSpPr>
              <a:grpSpLocks noChangeAspect="1"/>
            </p:cNvGrpSpPr>
            <p:nvPr/>
          </p:nvGrpSpPr>
          <p:grpSpPr bwMode="auto">
            <a:xfrm>
              <a:off x="6667500" y="5414963"/>
              <a:ext cx="855663" cy="833437"/>
              <a:chOff x="1758" y="2400"/>
              <a:chExt cx="838" cy="816"/>
            </a:xfrm>
          </p:grpSpPr>
          <p:sp>
            <p:nvSpPr>
              <p:cNvPr id="27" name="Oval 23"/>
              <p:cNvSpPr>
                <a:spLocks noChangeAspect="1" noChangeArrowheads="1"/>
              </p:cNvSpPr>
              <p:nvPr/>
            </p:nvSpPr>
            <p:spPr bwMode="auto">
              <a:xfrm>
                <a:off x="1776" y="2400"/>
                <a:ext cx="816" cy="81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 name="Text Box 24"/>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6</a:t>
                </a:r>
              </a:p>
            </p:txBody>
          </p:sp>
        </p:grpSp>
        <p:grpSp>
          <p:nvGrpSpPr>
            <p:cNvPr id="29" name="Group 25"/>
            <p:cNvGrpSpPr>
              <a:grpSpLocks noChangeAspect="1"/>
            </p:cNvGrpSpPr>
            <p:nvPr/>
          </p:nvGrpSpPr>
          <p:grpSpPr bwMode="auto">
            <a:xfrm>
              <a:off x="7924800" y="5414963"/>
              <a:ext cx="855663" cy="833437"/>
              <a:chOff x="1758" y="2400"/>
              <a:chExt cx="838" cy="816"/>
            </a:xfrm>
          </p:grpSpPr>
          <p:sp>
            <p:nvSpPr>
              <p:cNvPr id="30" name="Oval 26"/>
              <p:cNvSpPr>
                <a:spLocks noChangeAspect="1" noChangeArrowheads="1"/>
              </p:cNvSpPr>
              <p:nvPr/>
            </p:nvSpPr>
            <p:spPr bwMode="auto">
              <a:xfrm>
                <a:off x="1776" y="2400"/>
                <a:ext cx="816" cy="816"/>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1" name="Text Box 27"/>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7</a:t>
                </a:r>
              </a:p>
            </p:txBody>
          </p:sp>
        </p:grpSp>
        <p:sp>
          <p:nvSpPr>
            <p:cNvPr id="32" name="Line 28"/>
            <p:cNvSpPr>
              <a:spLocks noChangeAspect="1" noChangeShapeType="1"/>
            </p:cNvSpPr>
            <p:nvPr/>
          </p:nvSpPr>
          <p:spPr bwMode="auto">
            <a:xfrm>
              <a:off x="2482850" y="5842000"/>
              <a:ext cx="457200" cy="158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3" name="Line 29"/>
            <p:cNvSpPr>
              <a:spLocks noChangeAspect="1" noChangeShapeType="1"/>
            </p:cNvSpPr>
            <p:nvPr/>
          </p:nvSpPr>
          <p:spPr bwMode="auto">
            <a:xfrm>
              <a:off x="3738563" y="5842000"/>
              <a:ext cx="457200" cy="158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4" name="Line 30"/>
            <p:cNvSpPr>
              <a:spLocks noChangeAspect="1" noChangeShapeType="1"/>
            </p:cNvSpPr>
            <p:nvPr/>
          </p:nvSpPr>
          <p:spPr bwMode="auto">
            <a:xfrm>
              <a:off x="4994275" y="5842000"/>
              <a:ext cx="457200" cy="158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5" name="Line 31"/>
            <p:cNvSpPr>
              <a:spLocks noChangeAspect="1" noChangeShapeType="1"/>
            </p:cNvSpPr>
            <p:nvPr/>
          </p:nvSpPr>
          <p:spPr bwMode="auto">
            <a:xfrm>
              <a:off x="6249988" y="5842000"/>
              <a:ext cx="457200" cy="158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6" name="Line 32"/>
            <p:cNvSpPr>
              <a:spLocks noChangeAspect="1" noChangeShapeType="1"/>
            </p:cNvSpPr>
            <p:nvPr/>
          </p:nvSpPr>
          <p:spPr bwMode="auto">
            <a:xfrm>
              <a:off x="7505700" y="5842000"/>
              <a:ext cx="457200" cy="158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7" name="Freeform 33"/>
            <p:cNvSpPr>
              <a:spLocks noChangeAspect="1"/>
            </p:cNvSpPr>
            <p:nvPr/>
          </p:nvSpPr>
          <p:spPr bwMode="auto">
            <a:xfrm>
              <a:off x="1176338" y="5003800"/>
              <a:ext cx="4310062" cy="617538"/>
            </a:xfrm>
            <a:custGeom>
              <a:avLst/>
              <a:gdLst>
                <a:gd name="T0" fmla="*/ 4310062 w 2832"/>
                <a:gd name="T1" fmla="*/ 617538 h 552"/>
                <a:gd name="T2" fmla="*/ 2849024 w 2832"/>
                <a:gd name="T3" fmla="*/ 134247 h 552"/>
                <a:gd name="T4" fmla="*/ 1168830 w 2832"/>
                <a:gd name="T5" fmla="*/ 80548 h 552"/>
                <a:gd name="T6" fmla="*/ 0 w 2832"/>
                <a:gd name="T7" fmla="*/ 617538 h 5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32" h="552">
                  <a:moveTo>
                    <a:pt x="2832" y="552"/>
                  </a:moveTo>
                  <a:cubicBezTo>
                    <a:pt x="2524" y="376"/>
                    <a:pt x="2216" y="200"/>
                    <a:pt x="1872" y="120"/>
                  </a:cubicBezTo>
                  <a:cubicBezTo>
                    <a:pt x="1528" y="40"/>
                    <a:pt x="1080" y="0"/>
                    <a:pt x="768" y="72"/>
                  </a:cubicBezTo>
                  <a:cubicBezTo>
                    <a:pt x="456" y="144"/>
                    <a:pt x="228" y="348"/>
                    <a:pt x="0" y="552"/>
                  </a:cubicBezTo>
                </a:path>
              </a:pathLst>
            </a:custGeom>
            <a:noFill/>
            <a:ln w="31750">
              <a:solidFill>
                <a:srgbClr val="FF000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8" name="Freeform 34"/>
            <p:cNvSpPr>
              <a:spLocks noChangeAspect="1"/>
            </p:cNvSpPr>
            <p:nvPr/>
          </p:nvSpPr>
          <p:spPr bwMode="auto">
            <a:xfrm>
              <a:off x="914400" y="4535488"/>
              <a:ext cx="7434263" cy="868362"/>
            </a:xfrm>
            <a:custGeom>
              <a:avLst/>
              <a:gdLst>
                <a:gd name="T0" fmla="*/ 7434263 w 2832"/>
                <a:gd name="T1" fmla="*/ 868362 h 552"/>
                <a:gd name="T2" fmla="*/ 4914174 w 2832"/>
                <a:gd name="T3" fmla="*/ 188774 h 552"/>
                <a:gd name="T4" fmla="*/ 2016071 w 2832"/>
                <a:gd name="T5" fmla="*/ 113265 h 552"/>
                <a:gd name="T6" fmla="*/ 0 w 2832"/>
                <a:gd name="T7" fmla="*/ 868362 h 5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32" h="552">
                  <a:moveTo>
                    <a:pt x="2832" y="552"/>
                  </a:moveTo>
                  <a:cubicBezTo>
                    <a:pt x="2524" y="376"/>
                    <a:pt x="2216" y="200"/>
                    <a:pt x="1872" y="120"/>
                  </a:cubicBezTo>
                  <a:cubicBezTo>
                    <a:pt x="1528" y="40"/>
                    <a:pt x="1080" y="0"/>
                    <a:pt x="768" y="72"/>
                  </a:cubicBezTo>
                  <a:cubicBezTo>
                    <a:pt x="456" y="144"/>
                    <a:pt x="228" y="348"/>
                    <a:pt x="0" y="552"/>
                  </a:cubicBezTo>
                </a:path>
              </a:pathLst>
            </a:custGeom>
            <a:noFill/>
            <a:ln w="31750">
              <a:solidFill>
                <a:srgbClr val="FF000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9" name="Text Box 35"/>
            <p:cNvSpPr txBox="1">
              <a:spLocks noChangeAspect="1" noChangeArrowheads="1"/>
            </p:cNvSpPr>
            <p:nvPr/>
          </p:nvSpPr>
          <p:spPr bwMode="auto">
            <a:xfrm>
              <a:off x="6705600" y="4419600"/>
              <a:ext cx="58949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17</a:t>
              </a:r>
            </a:p>
          </p:txBody>
        </p:sp>
        <p:sp>
          <p:nvSpPr>
            <p:cNvPr id="40" name="Text Box 36"/>
            <p:cNvSpPr txBox="1">
              <a:spLocks noChangeAspect="1" noChangeArrowheads="1"/>
            </p:cNvSpPr>
            <p:nvPr/>
          </p:nvSpPr>
          <p:spPr bwMode="auto">
            <a:xfrm>
              <a:off x="5562600" y="4724400"/>
              <a:ext cx="58949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16</a:t>
              </a:r>
            </a:p>
          </p:txBody>
        </p:sp>
        <p:sp>
          <p:nvSpPr>
            <p:cNvPr id="41" name="Text Box 37"/>
            <p:cNvSpPr txBox="1">
              <a:spLocks noChangeAspect="1" noChangeArrowheads="1"/>
            </p:cNvSpPr>
            <p:nvPr/>
          </p:nvSpPr>
          <p:spPr bwMode="auto">
            <a:xfrm>
              <a:off x="2438400" y="5791200"/>
              <a:ext cx="6117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32</a:t>
              </a:r>
            </a:p>
          </p:txBody>
        </p:sp>
        <p:sp>
          <p:nvSpPr>
            <p:cNvPr id="42" name="Text Box 38"/>
            <p:cNvSpPr txBox="1">
              <a:spLocks noChangeAspect="1" noChangeArrowheads="1"/>
            </p:cNvSpPr>
            <p:nvPr/>
          </p:nvSpPr>
          <p:spPr bwMode="auto">
            <a:xfrm>
              <a:off x="3708400" y="5791200"/>
              <a:ext cx="6117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43</a:t>
              </a:r>
            </a:p>
          </p:txBody>
        </p:sp>
        <p:sp>
          <p:nvSpPr>
            <p:cNvPr id="43" name="Text Box 39"/>
            <p:cNvSpPr txBox="1">
              <a:spLocks noChangeAspect="1" noChangeArrowheads="1"/>
            </p:cNvSpPr>
            <p:nvPr/>
          </p:nvSpPr>
          <p:spPr bwMode="auto">
            <a:xfrm>
              <a:off x="4953000" y="5791200"/>
              <a:ext cx="59503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54</a:t>
              </a:r>
            </a:p>
          </p:txBody>
        </p:sp>
        <p:sp>
          <p:nvSpPr>
            <p:cNvPr id="44" name="Text Box 40"/>
            <p:cNvSpPr txBox="1">
              <a:spLocks noChangeAspect="1" noChangeArrowheads="1"/>
            </p:cNvSpPr>
            <p:nvPr/>
          </p:nvSpPr>
          <p:spPr bwMode="auto">
            <a:xfrm>
              <a:off x="6223000" y="5791200"/>
              <a:ext cx="6117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65</a:t>
              </a:r>
            </a:p>
          </p:txBody>
        </p:sp>
        <p:sp>
          <p:nvSpPr>
            <p:cNvPr id="45" name="Text Box 41"/>
            <p:cNvSpPr txBox="1">
              <a:spLocks noChangeAspect="1" noChangeArrowheads="1"/>
            </p:cNvSpPr>
            <p:nvPr/>
          </p:nvSpPr>
          <p:spPr bwMode="auto">
            <a:xfrm>
              <a:off x="7518400" y="5791200"/>
              <a:ext cx="6117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76</a:t>
              </a:r>
            </a:p>
          </p:txBody>
        </p:sp>
      </p:grpSp>
      <p:grpSp>
        <p:nvGrpSpPr>
          <p:cNvPr id="54" name="Group 53"/>
          <p:cNvGrpSpPr/>
          <p:nvPr/>
        </p:nvGrpSpPr>
        <p:grpSpPr>
          <a:xfrm>
            <a:off x="1663700" y="4848225"/>
            <a:ext cx="7485591" cy="795040"/>
            <a:chOff x="1663700" y="4848225"/>
            <a:chExt cx="7485591" cy="795040"/>
          </a:xfrm>
        </p:grpSpPr>
        <p:sp>
          <p:nvSpPr>
            <p:cNvPr id="55" name="Arc 42"/>
            <p:cNvSpPr>
              <a:spLocks noChangeAspect="1"/>
            </p:cNvSpPr>
            <p:nvPr/>
          </p:nvSpPr>
          <p:spPr bwMode="auto">
            <a:xfrm rot="13419178">
              <a:off x="2919413" y="4848225"/>
              <a:ext cx="685800" cy="685800"/>
            </a:xfrm>
            <a:custGeom>
              <a:avLst/>
              <a:gdLst>
                <a:gd name="T0" fmla="*/ 331073 w 43200"/>
                <a:gd name="T1" fmla="*/ 685800 h 43187"/>
                <a:gd name="T2" fmla="*/ 685800 w 43200"/>
                <a:gd name="T3" fmla="*/ 343003 h 43187"/>
                <a:gd name="T4" fmla="*/ 342900 w 43200"/>
                <a:gd name="T5" fmla="*/ 343003 h 43187"/>
                <a:gd name="T6" fmla="*/ 0 60000 65536"/>
                <a:gd name="T7" fmla="*/ 0 60000 65536"/>
                <a:gd name="T8" fmla="*/ 0 60000 65536"/>
              </a:gdLst>
              <a:ahLst/>
              <a:cxnLst>
                <a:cxn ang="T6">
                  <a:pos x="T0" y="T1"/>
                </a:cxn>
                <a:cxn ang="T7">
                  <a:pos x="T2" y="T3"/>
                </a:cxn>
                <a:cxn ang="T8">
                  <a:pos x="T4" y="T5"/>
                </a:cxn>
              </a:cxnLst>
              <a:rect l="0" t="0" r="r" b="b"/>
              <a:pathLst>
                <a:path w="43200" h="43187" fill="none" extrusionOk="0">
                  <a:moveTo>
                    <a:pt x="20854" y="43187"/>
                  </a:moveTo>
                  <a:cubicBezTo>
                    <a:pt x="9222" y="42785"/>
                    <a:pt x="0" y="33239"/>
                    <a:pt x="0" y="21600"/>
                  </a:cubicBezTo>
                  <a:cubicBezTo>
                    <a:pt x="0" y="9670"/>
                    <a:pt x="9670" y="0"/>
                    <a:pt x="21600" y="0"/>
                  </a:cubicBezTo>
                  <a:cubicBezTo>
                    <a:pt x="33529" y="-1"/>
                    <a:pt x="43199" y="9670"/>
                    <a:pt x="43200" y="21599"/>
                  </a:cubicBezTo>
                </a:path>
                <a:path w="43200" h="43187" stroke="0" extrusionOk="0">
                  <a:moveTo>
                    <a:pt x="20854" y="43187"/>
                  </a:moveTo>
                  <a:cubicBezTo>
                    <a:pt x="9222" y="42785"/>
                    <a:pt x="0" y="33239"/>
                    <a:pt x="0" y="21600"/>
                  </a:cubicBezTo>
                  <a:cubicBezTo>
                    <a:pt x="0" y="9670"/>
                    <a:pt x="9670" y="0"/>
                    <a:pt x="21600" y="0"/>
                  </a:cubicBezTo>
                  <a:cubicBezTo>
                    <a:pt x="33529" y="-1"/>
                    <a:pt x="43199" y="9670"/>
                    <a:pt x="43200" y="21599"/>
                  </a:cubicBezTo>
                  <a:lnTo>
                    <a:pt x="21600" y="21600"/>
                  </a:lnTo>
                  <a:lnTo>
                    <a:pt x="20854" y="43187"/>
                  </a:lnTo>
                  <a:close/>
                </a:path>
              </a:pathLst>
            </a:custGeom>
            <a:noFill/>
            <a:ln w="31750">
              <a:solidFill>
                <a:srgbClr val="00008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6" name="Arc 43"/>
            <p:cNvSpPr>
              <a:spLocks noChangeAspect="1"/>
            </p:cNvSpPr>
            <p:nvPr/>
          </p:nvSpPr>
          <p:spPr bwMode="auto">
            <a:xfrm rot="13419178">
              <a:off x="4175125" y="4848225"/>
              <a:ext cx="685800" cy="685800"/>
            </a:xfrm>
            <a:custGeom>
              <a:avLst/>
              <a:gdLst>
                <a:gd name="T0" fmla="*/ 331073 w 43200"/>
                <a:gd name="T1" fmla="*/ 685800 h 43187"/>
                <a:gd name="T2" fmla="*/ 685800 w 43200"/>
                <a:gd name="T3" fmla="*/ 343003 h 43187"/>
                <a:gd name="T4" fmla="*/ 342900 w 43200"/>
                <a:gd name="T5" fmla="*/ 343003 h 43187"/>
                <a:gd name="T6" fmla="*/ 0 60000 65536"/>
                <a:gd name="T7" fmla="*/ 0 60000 65536"/>
                <a:gd name="T8" fmla="*/ 0 60000 65536"/>
              </a:gdLst>
              <a:ahLst/>
              <a:cxnLst>
                <a:cxn ang="T6">
                  <a:pos x="T0" y="T1"/>
                </a:cxn>
                <a:cxn ang="T7">
                  <a:pos x="T2" y="T3"/>
                </a:cxn>
                <a:cxn ang="T8">
                  <a:pos x="T4" y="T5"/>
                </a:cxn>
              </a:cxnLst>
              <a:rect l="0" t="0" r="r" b="b"/>
              <a:pathLst>
                <a:path w="43200" h="43187" fill="none" extrusionOk="0">
                  <a:moveTo>
                    <a:pt x="20854" y="43187"/>
                  </a:moveTo>
                  <a:cubicBezTo>
                    <a:pt x="9222" y="42785"/>
                    <a:pt x="0" y="33239"/>
                    <a:pt x="0" y="21600"/>
                  </a:cubicBezTo>
                  <a:cubicBezTo>
                    <a:pt x="0" y="9670"/>
                    <a:pt x="9670" y="0"/>
                    <a:pt x="21600" y="0"/>
                  </a:cubicBezTo>
                  <a:cubicBezTo>
                    <a:pt x="33529" y="-1"/>
                    <a:pt x="43199" y="9670"/>
                    <a:pt x="43200" y="21599"/>
                  </a:cubicBezTo>
                </a:path>
                <a:path w="43200" h="43187" stroke="0" extrusionOk="0">
                  <a:moveTo>
                    <a:pt x="20854" y="43187"/>
                  </a:moveTo>
                  <a:cubicBezTo>
                    <a:pt x="9222" y="42785"/>
                    <a:pt x="0" y="33239"/>
                    <a:pt x="0" y="21600"/>
                  </a:cubicBezTo>
                  <a:cubicBezTo>
                    <a:pt x="0" y="9670"/>
                    <a:pt x="9670" y="0"/>
                    <a:pt x="21600" y="0"/>
                  </a:cubicBezTo>
                  <a:cubicBezTo>
                    <a:pt x="33529" y="-1"/>
                    <a:pt x="43199" y="9670"/>
                    <a:pt x="43200" y="21599"/>
                  </a:cubicBezTo>
                  <a:lnTo>
                    <a:pt x="21600" y="21600"/>
                  </a:lnTo>
                  <a:lnTo>
                    <a:pt x="20854" y="43187"/>
                  </a:lnTo>
                  <a:close/>
                </a:path>
              </a:pathLst>
            </a:custGeom>
            <a:noFill/>
            <a:ln w="31750">
              <a:solidFill>
                <a:srgbClr val="00008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7" name="Arc 44"/>
            <p:cNvSpPr>
              <a:spLocks noChangeAspect="1"/>
            </p:cNvSpPr>
            <p:nvPr/>
          </p:nvSpPr>
          <p:spPr bwMode="auto">
            <a:xfrm rot="13419178">
              <a:off x="7942263" y="4848225"/>
              <a:ext cx="685800" cy="685800"/>
            </a:xfrm>
            <a:custGeom>
              <a:avLst/>
              <a:gdLst>
                <a:gd name="T0" fmla="*/ 331073 w 43200"/>
                <a:gd name="T1" fmla="*/ 685800 h 43187"/>
                <a:gd name="T2" fmla="*/ 685800 w 43200"/>
                <a:gd name="T3" fmla="*/ 343003 h 43187"/>
                <a:gd name="T4" fmla="*/ 342900 w 43200"/>
                <a:gd name="T5" fmla="*/ 343003 h 43187"/>
                <a:gd name="T6" fmla="*/ 0 60000 65536"/>
                <a:gd name="T7" fmla="*/ 0 60000 65536"/>
                <a:gd name="T8" fmla="*/ 0 60000 65536"/>
              </a:gdLst>
              <a:ahLst/>
              <a:cxnLst>
                <a:cxn ang="T6">
                  <a:pos x="T0" y="T1"/>
                </a:cxn>
                <a:cxn ang="T7">
                  <a:pos x="T2" y="T3"/>
                </a:cxn>
                <a:cxn ang="T8">
                  <a:pos x="T4" y="T5"/>
                </a:cxn>
              </a:cxnLst>
              <a:rect l="0" t="0" r="r" b="b"/>
              <a:pathLst>
                <a:path w="43200" h="43187" fill="none" extrusionOk="0">
                  <a:moveTo>
                    <a:pt x="20854" y="43187"/>
                  </a:moveTo>
                  <a:cubicBezTo>
                    <a:pt x="9222" y="42785"/>
                    <a:pt x="0" y="33239"/>
                    <a:pt x="0" y="21600"/>
                  </a:cubicBezTo>
                  <a:cubicBezTo>
                    <a:pt x="0" y="9670"/>
                    <a:pt x="9670" y="0"/>
                    <a:pt x="21600" y="0"/>
                  </a:cubicBezTo>
                  <a:cubicBezTo>
                    <a:pt x="33529" y="-1"/>
                    <a:pt x="43199" y="9670"/>
                    <a:pt x="43200" y="21599"/>
                  </a:cubicBezTo>
                </a:path>
                <a:path w="43200" h="43187" stroke="0" extrusionOk="0">
                  <a:moveTo>
                    <a:pt x="20854" y="43187"/>
                  </a:moveTo>
                  <a:cubicBezTo>
                    <a:pt x="9222" y="42785"/>
                    <a:pt x="0" y="33239"/>
                    <a:pt x="0" y="21600"/>
                  </a:cubicBezTo>
                  <a:cubicBezTo>
                    <a:pt x="0" y="9670"/>
                    <a:pt x="9670" y="0"/>
                    <a:pt x="21600" y="0"/>
                  </a:cubicBezTo>
                  <a:cubicBezTo>
                    <a:pt x="33529" y="-1"/>
                    <a:pt x="43199" y="9670"/>
                    <a:pt x="43200" y="21599"/>
                  </a:cubicBezTo>
                  <a:lnTo>
                    <a:pt x="21600" y="21600"/>
                  </a:lnTo>
                  <a:lnTo>
                    <a:pt x="20854" y="43187"/>
                  </a:lnTo>
                  <a:close/>
                </a:path>
              </a:pathLst>
            </a:custGeom>
            <a:noFill/>
            <a:ln w="31750">
              <a:solidFill>
                <a:srgbClr val="00008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8" name="Arc 45"/>
            <p:cNvSpPr>
              <a:spLocks noChangeAspect="1"/>
            </p:cNvSpPr>
            <p:nvPr/>
          </p:nvSpPr>
          <p:spPr bwMode="auto">
            <a:xfrm rot="13419178">
              <a:off x="1663700" y="4848225"/>
              <a:ext cx="685800" cy="685800"/>
            </a:xfrm>
            <a:custGeom>
              <a:avLst/>
              <a:gdLst>
                <a:gd name="T0" fmla="*/ 331073 w 43200"/>
                <a:gd name="T1" fmla="*/ 685800 h 43187"/>
                <a:gd name="T2" fmla="*/ 685800 w 43200"/>
                <a:gd name="T3" fmla="*/ 343003 h 43187"/>
                <a:gd name="T4" fmla="*/ 342900 w 43200"/>
                <a:gd name="T5" fmla="*/ 343003 h 43187"/>
                <a:gd name="T6" fmla="*/ 0 60000 65536"/>
                <a:gd name="T7" fmla="*/ 0 60000 65536"/>
                <a:gd name="T8" fmla="*/ 0 60000 65536"/>
              </a:gdLst>
              <a:ahLst/>
              <a:cxnLst>
                <a:cxn ang="T6">
                  <a:pos x="T0" y="T1"/>
                </a:cxn>
                <a:cxn ang="T7">
                  <a:pos x="T2" y="T3"/>
                </a:cxn>
                <a:cxn ang="T8">
                  <a:pos x="T4" y="T5"/>
                </a:cxn>
              </a:cxnLst>
              <a:rect l="0" t="0" r="r" b="b"/>
              <a:pathLst>
                <a:path w="43200" h="43187" fill="none" extrusionOk="0">
                  <a:moveTo>
                    <a:pt x="20854" y="43187"/>
                  </a:moveTo>
                  <a:cubicBezTo>
                    <a:pt x="9222" y="42785"/>
                    <a:pt x="0" y="33239"/>
                    <a:pt x="0" y="21600"/>
                  </a:cubicBezTo>
                  <a:cubicBezTo>
                    <a:pt x="0" y="9670"/>
                    <a:pt x="9670" y="0"/>
                    <a:pt x="21600" y="0"/>
                  </a:cubicBezTo>
                  <a:cubicBezTo>
                    <a:pt x="33529" y="-1"/>
                    <a:pt x="43199" y="9670"/>
                    <a:pt x="43200" y="21599"/>
                  </a:cubicBezTo>
                </a:path>
                <a:path w="43200" h="43187" stroke="0" extrusionOk="0">
                  <a:moveTo>
                    <a:pt x="20854" y="43187"/>
                  </a:moveTo>
                  <a:cubicBezTo>
                    <a:pt x="9222" y="42785"/>
                    <a:pt x="0" y="33239"/>
                    <a:pt x="0" y="21600"/>
                  </a:cubicBezTo>
                  <a:cubicBezTo>
                    <a:pt x="0" y="9670"/>
                    <a:pt x="9670" y="0"/>
                    <a:pt x="21600" y="0"/>
                  </a:cubicBezTo>
                  <a:cubicBezTo>
                    <a:pt x="33529" y="-1"/>
                    <a:pt x="43199" y="9670"/>
                    <a:pt x="43200" y="21599"/>
                  </a:cubicBezTo>
                  <a:lnTo>
                    <a:pt x="21600" y="21600"/>
                  </a:lnTo>
                  <a:lnTo>
                    <a:pt x="20854" y="43187"/>
                  </a:lnTo>
                  <a:close/>
                </a:path>
              </a:pathLst>
            </a:custGeom>
            <a:noFill/>
            <a:ln w="31750">
              <a:solidFill>
                <a:srgbClr val="00008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9" name="Text Box 46"/>
            <p:cNvSpPr txBox="1">
              <a:spLocks noChangeAspect="1" noChangeArrowheads="1"/>
            </p:cNvSpPr>
            <p:nvPr/>
          </p:nvSpPr>
          <p:spPr bwMode="auto">
            <a:xfrm>
              <a:off x="2251075" y="5181600"/>
              <a:ext cx="6117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22</a:t>
              </a:r>
            </a:p>
          </p:txBody>
        </p:sp>
        <p:sp>
          <p:nvSpPr>
            <p:cNvPr id="60" name="Text Box 47"/>
            <p:cNvSpPr txBox="1">
              <a:spLocks noChangeAspect="1" noChangeArrowheads="1"/>
            </p:cNvSpPr>
            <p:nvPr/>
          </p:nvSpPr>
          <p:spPr bwMode="auto">
            <a:xfrm>
              <a:off x="3513138" y="5181600"/>
              <a:ext cx="6117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33</a:t>
              </a:r>
            </a:p>
          </p:txBody>
        </p:sp>
        <p:sp>
          <p:nvSpPr>
            <p:cNvPr id="61" name="Text Box 48"/>
            <p:cNvSpPr txBox="1">
              <a:spLocks noChangeAspect="1" noChangeArrowheads="1"/>
            </p:cNvSpPr>
            <p:nvPr/>
          </p:nvSpPr>
          <p:spPr bwMode="auto">
            <a:xfrm>
              <a:off x="4775200" y="5181600"/>
              <a:ext cx="59503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44</a:t>
              </a:r>
            </a:p>
          </p:txBody>
        </p:sp>
        <p:sp>
          <p:nvSpPr>
            <p:cNvPr id="62" name="Text Box 49"/>
            <p:cNvSpPr txBox="1">
              <a:spLocks noChangeAspect="1" noChangeArrowheads="1"/>
            </p:cNvSpPr>
            <p:nvPr/>
          </p:nvSpPr>
          <p:spPr bwMode="auto">
            <a:xfrm>
              <a:off x="8559800" y="5181600"/>
              <a:ext cx="58949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77</a:t>
              </a:r>
            </a:p>
          </p:txBody>
        </p:sp>
      </p:grpSp>
    </p:spTree>
    <p:extLst>
      <p:ext uri="{BB962C8B-B14F-4D97-AF65-F5344CB8AC3E}">
        <p14:creationId xmlns:p14="http://schemas.microsoft.com/office/powerpoint/2010/main" val="82922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dissolv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54"/>
                                        </p:tgtEl>
                                      </p:cBhvr>
                                    </p:animEffect>
                                    <p:set>
                                      <p:cBhvr>
                                        <p:cTn id="20" dur="1" fill="hold">
                                          <p:stCondLst>
                                            <p:cond delay="499"/>
                                          </p:stCondLst>
                                        </p:cTn>
                                        <p:tgtEl>
                                          <p:spTgt spid="54"/>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11974"/>
                                        </p:tgtEl>
                                        <p:attrNameLst>
                                          <p:attrName>style.visibility</p:attrName>
                                        </p:attrNameLst>
                                      </p:cBhvr>
                                      <p:to>
                                        <p:strVal val="visible"/>
                                      </p:to>
                                    </p:set>
                                    <p:animEffect transition="in" filter="fade">
                                      <p:cBhvr>
                                        <p:cTn id="24" dur="500"/>
                                        <p:tgtEl>
                                          <p:spTgt spid="211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1219200"/>
            <a:ext cx="9601201" cy="4024273"/>
          </a:xfrm>
          <a:prstGeom prst="rect">
            <a:avLst/>
          </a:prstGeom>
        </p:spPr>
      </p:pic>
    </p:spTree>
    <p:extLst>
      <p:ext uri="{BB962C8B-B14F-4D97-AF65-F5344CB8AC3E}">
        <p14:creationId xmlns:p14="http://schemas.microsoft.com/office/powerpoint/2010/main" val="873698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Text Box 7"/>
          <p:cNvSpPr txBox="1">
            <a:spLocks noChangeArrowheads="1"/>
          </p:cNvSpPr>
          <p:nvPr/>
        </p:nvSpPr>
        <p:spPr bwMode="auto">
          <a:xfrm>
            <a:off x="796925" y="1066800"/>
            <a:ext cx="8347075" cy="1569660"/>
          </a:xfrm>
          <a:prstGeom prst="rect">
            <a:avLst/>
          </a:prstGeom>
          <a:noFill/>
          <a:ln>
            <a:noFill/>
          </a:ln>
          <a:effectLst/>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3200" dirty="0">
                <a:latin typeface="Avenir Book"/>
              </a:rPr>
              <a:t>Incidental capture and drowning by shrimp trawling was the single biggest source of mortality for juveniles and </a:t>
            </a:r>
            <a:r>
              <a:rPr lang="en-US" sz="3200" dirty="0" err="1">
                <a:latin typeface="Avenir Book"/>
              </a:rPr>
              <a:t>subadults</a:t>
            </a:r>
            <a:r>
              <a:rPr lang="is-IS" sz="3200" dirty="0">
                <a:latin typeface="Avenir Book"/>
              </a:rPr>
              <a:t>…</a:t>
            </a:r>
            <a:endParaRPr lang="en-US" sz="3200" dirty="0">
              <a:latin typeface="Avenir Book"/>
            </a:endParaRPr>
          </a:p>
        </p:txBody>
      </p:sp>
      <p:sp>
        <p:nvSpPr>
          <p:cNvPr id="6" name="Text Box 7"/>
          <p:cNvSpPr txBox="1">
            <a:spLocks noChangeArrowheads="1"/>
          </p:cNvSpPr>
          <p:nvPr/>
        </p:nvSpPr>
        <p:spPr bwMode="auto">
          <a:xfrm>
            <a:off x="0" y="39469"/>
            <a:ext cx="8394700" cy="646331"/>
          </a:xfrm>
          <a:prstGeom prst="rect">
            <a:avLst/>
          </a:prstGeom>
          <a:noFill/>
          <a:ln>
            <a:noFill/>
          </a:ln>
          <a:effectLst/>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3600" dirty="0">
                <a:solidFill>
                  <a:srgbClr val="376092"/>
                </a:solidFill>
                <a:latin typeface="Avenir Book"/>
              </a:rPr>
              <a:t>Policy Implications:</a:t>
            </a:r>
          </a:p>
        </p:txBody>
      </p:sp>
      <p:sp>
        <p:nvSpPr>
          <p:cNvPr id="7" name="Rectangle 5"/>
          <p:cNvSpPr>
            <a:spLocks noChangeArrowheads="1"/>
          </p:cNvSpPr>
          <p:nvPr/>
        </p:nvSpPr>
        <p:spPr bwMode="auto">
          <a:xfrm flipV="1">
            <a:off x="2797175" y="1725612"/>
            <a:ext cx="6768078" cy="457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endParaRPr lang="en-US"/>
          </a:p>
        </p:txBody>
      </p:sp>
      <p:pic>
        <p:nvPicPr>
          <p:cNvPr id="8" name="Picture 6" descr="art34j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075" y="3576188"/>
            <a:ext cx="6511925" cy="3281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 Box 7"/>
          <p:cNvSpPr txBox="1">
            <a:spLocks noChangeArrowheads="1"/>
          </p:cNvSpPr>
          <p:nvPr/>
        </p:nvSpPr>
        <p:spPr bwMode="auto">
          <a:xfrm>
            <a:off x="0" y="3048000"/>
            <a:ext cx="7397749" cy="584776"/>
          </a:xfrm>
          <a:prstGeom prst="rect">
            <a:avLst/>
          </a:prstGeom>
          <a:noFill/>
          <a:ln>
            <a:noFill/>
          </a:ln>
          <a:effectLst/>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3200" b="1" dirty="0">
                <a:latin typeface="Tahoma" pitchFamily="34" charset="0"/>
              </a:rPr>
              <a:t>Turtle excluder device (TED):</a:t>
            </a: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267200"/>
            <a:ext cx="3399314" cy="2549486"/>
          </a:xfrm>
          <a:prstGeom prst="rect">
            <a:avLst/>
          </a:prstGeom>
          <a:noFill/>
          <a:ln>
            <a:noFill/>
          </a:ln>
          <a:effectLst>
            <a:outerShdw blurRad="101600" dist="101600" dir="2700000" algn="ctr" rotWithShape="0">
              <a:schemeClr val="bg2"/>
            </a:outerShdw>
            <a:softEdge rad="127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98749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Rectangle 5"/>
          <p:cNvSpPr>
            <a:spLocks noChangeArrowheads="1"/>
          </p:cNvSpPr>
          <p:nvPr/>
        </p:nvSpPr>
        <p:spPr bwMode="auto">
          <a:xfrm>
            <a:off x="476250" y="81121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a:p>
        </p:txBody>
      </p:sp>
      <p:pic>
        <p:nvPicPr>
          <p:cNvPr id="2355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775" y="842963"/>
            <a:ext cx="6648450" cy="517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201735" name="Group 7"/>
          <p:cNvGrpSpPr>
            <a:grpSpLocks/>
          </p:cNvGrpSpPr>
          <p:nvPr/>
        </p:nvGrpSpPr>
        <p:grpSpPr bwMode="auto">
          <a:xfrm>
            <a:off x="865188" y="4495800"/>
            <a:ext cx="2335212" cy="884238"/>
            <a:chOff x="545" y="2832"/>
            <a:chExt cx="1471" cy="557"/>
          </a:xfrm>
        </p:grpSpPr>
        <p:sp>
          <p:nvSpPr>
            <p:cNvPr id="23564" name="Text Box 8"/>
            <p:cNvSpPr txBox="1">
              <a:spLocks noChangeArrowheads="1"/>
            </p:cNvSpPr>
            <p:nvPr/>
          </p:nvSpPr>
          <p:spPr bwMode="auto">
            <a:xfrm>
              <a:off x="545" y="3101"/>
              <a:ext cx="1099" cy="28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dirty="0">
                  <a:latin typeface="Avenir Book"/>
                </a:rPr>
                <a:t>Do nothing</a:t>
              </a:r>
            </a:p>
          </p:txBody>
        </p:sp>
        <p:sp>
          <p:nvSpPr>
            <p:cNvPr id="23565" name="Line 9"/>
            <p:cNvSpPr>
              <a:spLocks noChangeShapeType="1"/>
            </p:cNvSpPr>
            <p:nvPr/>
          </p:nvSpPr>
          <p:spPr bwMode="auto">
            <a:xfrm flipH="1">
              <a:off x="1632" y="2832"/>
              <a:ext cx="384" cy="336"/>
            </a:xfrm>
            <a:prstGeom prst="line">
              <a:avLst/>
            </a:prstGeom>
            <a:noFill/>
            <a:ln w="63500">
              <a:solidFill>
                <a:srgbClr val="FF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grpSp>
        <p:nvGrpSpPr>
          <p:cNvPr id="201738" name="Group 10"/>
          <p:cNvGrpSpPr>
            <a:grpSpLocks/>
          </p:cNvGrpSpPr>
          <p:nvPr/>
        </p:nvGrpSpPr>
        <p:grpSpPr bwMode="auto">
          <a:xfrm>
            <a:off x="6172201" y="2438401"/>
            <a:ext cx="2754313" cy="1422401"/>
            <a:chOff x="3888" y="1536"/>
            <a:chExt cx="1735" cy="896"/>
          </a:xfrm>
        </p:grpSpPr>
        <p:sp>
          <p:nvSpPr>
            <p:cNvPr id="23562" name="Line 11"/>
            <p:cNvSpPr>
              <a:spLocks noChangeShapeType="1"/>
            </p:cNvSpPr>
            <p:nvPr/>
          </p:nvSpPr>
          <p:spPr bwMode="auto">
            <a:xfrm>
              <a:off x="3888" y="1536"/>
              <a:ext cx="336" cy="624"/>
            </a:xfrm>
            <a:prstGeom prst="line">
              <a:avLst/>
            </a:prstGeom>
            <a:noFill/>
            <a:ln w="63500">
              <a:solidFill>
                <a:srgbClr val="FF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3563" name="Text Box 12"/>
            <p:cNvSpPr txBox="1">
              <a:spLocks noChangeArrowheads="1"/>
            </p:cNvSpPr>
            <p:nvPr/>
          </p:nvSpPr>
          <p:spPr bwMode="auto">
            <a:xfrm>
              <a:off x="3984" y="2141"/>
              <a:ext cx="1639" cy="291"/>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dirty="0">
                  <a:latin typeface="Avenir Book"/>
                </a:rPr>
                <a:t>Seasonal offshore</a:t>
              </a:r>
            </a:p>
          </p:txBody>
        </p:sp>
      </p:grpSp>
      <p:grpSp>
        <p:nvGrpSpPr>
          <p:cNvPr id="201741" name="Group 13"/>
          <p:cNvGrpSpPr>
            <a:grpSpLocks/>
          </p:cNvGrpSpPr>
          <p:nvPr/>
        </p:nvGrpSpPr>
        <p:grpSpPr bwMode="auto">
          <a:xfrm>
            <a:off x="3754439" y="2209801"/>
            <a:ext cx="1706563" cy="1757363"/>
            <a:chOff x="2365" y="1392"/>
            <a:chExt cx="1075" cy="1107"/>
          </a:xfrm>
        </p:grpSpPr>
        <p:sp>
          <p:nvSpPr>
            <p:cNvPr id="23560" name="Text Box 14"/>
            <p:cNvSpPr txBox="1">
              <a:spLocks noChangeArrowheads="1"/>
            </p:cNvSpPr>
            <p:nvPr/>
          </p:nvSpPr>
          <p:spPr bwMode="auto">
            <a:xfrm>
              <a:off x="2365" y="1976"/>
              <a:ext cx="1075" cy="523"/>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dirty="0">
                  <a:latin typeface="Avenir Book"/>
                </a:rPr>
                <a:t>All waters,</a:t>
              </a:r>
            </a:p>
            <a:p>
              <a:pPr eaLnBrk="1" hangingPunct="1"/>
              <a:r>
                <a:rPr lang="en-US" b="1" dirty="0">
                  <a:latin typeface="Avenir Book"/>
                </a:rPr>
                <a:t>All seasons</a:t>
              </a:r>
            </a:p>
          </p:txBody>
        </p:sp>
        <p:sp>
          <p:nvSpPr>
            <p:cNvPr id="23561" name="Line 15"/>
            <p:cNvSpPr>
              <a:spLocks noChangeShapeType="1"/>
            </p:cNvSpPr>
            <p:nvPr/>
          </p:nvSpPr>
          <p:spPr bwMode="auto">
            <a:xfrm>
              <a:off x="2592" y="1392"/>
              <a:ext cx="336" cy="624"/>
            </a:xfrm>
            <a:prstGeom prst="line">
              <a:avLst/>
            </a:prstGeom>
            <a:noFill/>
            <a:ln w="63500">
              <a:solidFill>
                <a:srgbClr val="FF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sp>
        <p:nvSpPr>
          <p:cNvPr id="23559" name="Text Box 16"/>
          <p:cNvSpPr txBox="1">
            <a:spLocks noChangeArrowheads="1"/>
          </p:cNvSpPr>
          <p:nvPr/>
        </p:nvSpPr>
        <p:spPr bwMode="auto">
          <a:xfrm>
            <a:off x="4948237" y="6477000"/>
            <a:ext cx="4195763"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dirty="0">
                <a:latin typeface="Avenir Book"/>
              </a:rPr>
              <a:t>Crowder et al. 1994. Ecol. Appl. 4:437</a:t>
            </a:r>
          </a:p>
        </p:txBody>
      </p:sp>
    </p:spTree>
    <p:extLst>
      <p:ext uri="{BB962C8B-B14F-4D97-AF65-F5344CB8AC3E}">
        <p14:creationId xmlns:p14="http://schemas.microsoft.com/office/powerpoint/2010/main" val="8518530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01735"/>
                                        </p:tgtEl>
                                        <p:attrNameLst>
                                          <p:attrName>style.visibility</p:attrName>
                                        </p:attrNameLst>
                                      </p:cBhvr>
                                      <p:to>
                                        <p:strVal val="visible"/>
                                      </p:to>
                                    </p:set>
                                  </p:childTnLst>
                                  <p:subTnLst>
                                    <p:set>
                                      <p:cBhvr override="childStyle">
                                        <p:cTn dur="1" fill="hold" display="0" masterRel="nextClick" afterEffect="1"/>
                                        <p:tgtEl>
                                          <p:spTgt spid="201735"/>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01738"/>
                                        </p:tgtEl>
                                        <p:attrNameLst>
                                          <p:attrName>style.visibility</p:attrName>
                                        </p:attrNameLst>
                                      </p:cBhvr>
                                      <p:to>
                                        <p:strVal val="visible"/>
                                      </p:to>
                                    </p:set>
                                  </p:childTnLst>
                                  <p:subTnLst>
                                    <p:set>
                                      <p:cBhvr override="childStyle">
                                        <p:cTn dur="1" fill="hold" display="0" masterRel="nextClick" afterEffect="1"/>
                                        <p:tgtEl>
                                          <p:spTgt spid="201738"/>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01741"/>
                                        </p:tgtEl>
                                        <p:attrNameLst>
                                          <p:attrName>style.visibility</p:attrName>
                                        </p:attrNameLst>
                                      </p:cBhvr>
                                      <p:to>
                                        <p:strVal val="visible"/>
                                      </p:to>
                                    </p:set>
                                  </p:childTnLst>
                                  <p:subTnLst>
                                    <p:set>
                                      <p:cBhvr override="childStyle">
                                        <p:cTn dur="1" fill="hold" display="0" masterRel="sameClick" afterEffect="1">
                                          <p:stCondLst>
                                            <p:cond evt="end" delay="0">
                                              <p:tn val="13"/>
                                            </p:cond>
                                          </p:stCondLst>
                                        </p:cTn>
                                        <p:tgtEl>
                                          <p:spTgt spid="20174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ext Box 22"/>
          <p:cNvSpPr txBox="1">
            <a:spLocks noChangeArrowheads="1"/>
          </p:cNvSpPr>
          <p:nvPr/>
        </p:nvSpPr>
        <p:spPr bwMode="auto">
          <a:xfrm>
            <a:off x="-1" y="45244"/>
            <a:ext cx="5992797" cy="584776"/>
          </a:xfrm>
          <a:prstGeom prst="rect">
            <a:avLst/>
          </a:prstGeom>
          <a:noFill/>
          <a:ln w="63500">
            <a:noFill/>
            <a:prstDash val="dash"/>
            <a:miter lim="800000"/>
            <a:headEnd/>
            <a:tailEnd/>
          </a:ln>
        </p:spPr>
        <p:txBody>
          <a:bodyPr wrap="square">
            <a:spAutoFit/>
          </a:bodyPr>
          <a:lstStyle/>
          <a:p>
            <a:pPr>
              <a:spcBef>
                <a:spcPct val="50000"/>
              </a:spcBef>
            </a:pPr>
            <a:r>
              <a:rPr lang="en-US" sz="3200" dirty="0">
                <a:solidFill>
                  <a:srgbClr val="376092"/>
                </a:solidFill>
                <a:latin typeface="Avenir Book"/>
              </a:rPr>
              <a:t>Discussion 1:</a:t>
            </a:r>
          </a:p>
        </p:txBody>
      </p:sp>
      <p:sp>
        <p:nvSpPr>
          <p:cNvPr id="3" name="TextBox 2"/>
          <p:cNvSpPr txBox="1"/>
          <p:nvPr/>
        </p:nvSpPr>
        <p:spPr>
          <a:xfrm>
            <a:off x="955069" y="2252008"/>
            <a:ext cx="7577582" cy="1938992"/>
          </a:xfrm>
          <a:prstGeom prst="rect">
            <a:avLst/>
          </a:prstGeom>
          <a:noFill/>
        </p:spPr>
        <p:txBody>
          <a:bodyPr wrap="square" rtlCol="0">
            <a:spAutoFit/>
          </a:bodyPr>
          <a:lstStyle/>
          <a:p>
            <a:r>
              <a:rPr lang="en-US" i="1" dirty="0">
                <a:latin typeface="Avenir Book"/>
                <a:cs typeface="Avenir Book"/>
              </a:rPr>
              <a:t>Why did RV "miss" the importance of juveniles?</a:t>
            </a:r>
            <a:endParaRPr lang="en-US" sz="2400" i="1" dirty="0">
              <a:latin typeface="Avenir Book"/>
              <a:cs typeface="Avenir Book"/>
            </a:endParaRPr>
          </a:p>
          <a:p>
            <a:pPr marL="285750" indent="-285750">
              <a:buFont typeface="Arial"/>
              <a:buChar char="•"/>
            </a:pPr>
            <a:endParaRPr lang="en-US" sz="2400" i="1" dirty="0">
              <a:latin typeface="Avenir Book"/>
              <a:cs typeface="Avenir Book"/>
            </a:endParaRPr>
          </a:p>
          <a:p>
            <a:r>
              <a:rPr lang="en-US" sz="2400" i="1" dirty="0">
                <a:latin typeface="Avenir Book"/>
                <a:cs typeface="Avenir Book"/>
              </a:rPr>
              <a:t>In other words, articulate the essential difference between the focus of RV vs. sensitivity analyses.</a:t>
            </a:r>
          </a:p>
          <a:p>
            <a:endParaRPr lang="en-US" sz="2400" i="1" dirty="0">
              <a:latin typeface="Avenir Book"/>
              <a:cs typeface="Avenir Book"/>
            </a:endParaRPr>
          </a:p>
        </p:txBody>
      </p:sp>
    </p:spTree>
    <p:extLst>
      <p:ext uri="{BB962C8B-B14F-4D97-AF65-F5344CB8AC3E}">
        <p14:creationId xmlns:p14="http://schemas.microsoft.com/office/powerpoint/2010/main" val="2697242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ext Box 22"/>
          <p:cNvSpPr txBox="1">
            <a:spLocks noChangeArrowheads="1"/>
          </p:cNvSpPr>
          <p:nvPr/>
        </p:nvSpPr>
        <p:spPr bwMode="auto">
          <a:xfrm>
            <a:off x="-1" y="45244"/>
            <a:ext cx="5992797" cy="584776"/>
          </a:xfrm>
          <a:prstGeom prst="rect">
            <a:avLst/>
          </a:prstGeom>
          <a:noFill/>
          <a:ln w="63500">
            <a:noFill/>
            <a:prstDash val="dash"/>
            <a:miter lim="800000"/>
            <a:headEnd/>
            <a:tailEnd/>
          </a:ln>
        </p:spPr>
        <p:txBody>
          <a:bodyPr wrap="square">
            <a:spAutoFit/>
          </a:bodyPr>
          <a:lstStyle/>
          <a:p>
            <a:pPr>
              <a:spcBef>
                <a:spcPct val="50000"/>
              </a:spcBef>
            </a:pPr>
            <a:r>
              <a:rPr lang="en-US" sz="3200" dirty="0">
                <a:solidFill>
                  <a:srgbClr val="376092"/>
                </a:solidFill>
                <a:latin typeface="Avenir Book"/>
              </a:rPr>
              <a:t>Discussion 2:</a:t>
            </a:r>
          </a:p>
        </p:txBody>
      </p:sp>
      <p:sp>
        <p:nvSpPr>
          <p:cNvPr id="3" name="TextBox 2"/>
          <p:cNvSpPr txBox="1"/>
          <p:nvPr/>
        </p:nvSpPr>
        <p:spPr>
          <a:xfrm>
            <a:off x="955069" y="2275344"/>
            <a:ext cx="7577582" cy="2677656"/>
          </a:xfrm>
          <a:prstGeom prst="rect">
            <a:avLst/>
          </a:prstGeom>
          <a:noFill/>
        </p:spPr>
        <p:txBody>
          <a:bodyPr wrap="square" rtlCol="0">
            <a:spAutoFit/>
          </a:bodyPr>
          <a:lstStyle/>
          <a:p>
            <a:r>
              <a:rPr lang="en-US" i="1" dirty="0">
                <a:latin typeface="Avenir Book"/>
                <a:cs typeface="Avenir Book"/>
              </a:rPr>
              <a:t>Why did the sensitivity analyses indicate that large juveniles (and to a lesser extent small juveniles, </a:t>
            </a:r>
            <a:r>
              <a:rPr lang="en-US" i="1" dirty="0" err="1">
                <a:latin typeface="Avenir Book"/>
                <a:cs typeface="Avenir Book"/>
              </a:rPr>
              <a:t>subadults</a:t>
            </a:r>
            <a:r>
              <a:rPr lang="en-US" i="1" dirty="0">
                <a:latin typeface="Avenir Book"/>
                <a:cs typeface="Avenir Book"/>
              </a:rPr>
              <a:t>, and mature breeders) were so much more important than other stages?</a:t>
            </a:r>
          </a:p>
          <a:p>
            <a:endParaRPr lang="en-US" sz="2400" i="1" dirty="0">
              <a:latin typeface="Avenir Book"/>
              <a:cs typeface="Avenir Book"/>
            </a:endParaRPr>
          </a:p>
          <a:p>
            <a:r>
              <a:rPr lang="en-US" i="1" dirty="0">
                <a:latin typeface="Avenir Book"/>
                <a:cs typeface="Avenir Book"/>
              </a:rPr>
              <a:t>i.e., what's the problem with protecting novice breeders (which have the highest fecundity!)</a:t>
            </a:r>
            <a:endParaRPr lang="en-US" sz="2400" i="1" dirty="0">
              <a:latin typeface="Avenir Book"/>
              <a:cs typeface="Avenir Book"/>
            </a:endParaRPr>
          </a:p>
        </p:txBody>
      </p:sp>
    </p:spTree>
    <p:extLst>
      <p:ext uri="{BB962C8B-B14F-4D97-AF65-F5344CB8AC3E}">
        <p14:creationId xmlns:p14="http://schemas.microsoft.com/office/powerpoint/2010/main" val="98438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ext Box 7"/>
          <p:cNvSpPr txBox="1">
            <a:spLocks noChangeArrowheads="1"/>
          </p:cNvSpPr>
          <p:nvPr/>
        </p:nvSpPr>
        <p:spPr bwMode="auto">
          <a:xfrm>
            <a:off x="533400" y="1828800"/>
            <a:ext cx="8305800" cy="2062103"/>
          </a:xfrm>
          <a:prstGeom prst="rect">
            <a:avLst/>
          </a:prstGeom>
          <a:noFill/>
          <a:ln>
            <a:noFill/>
          </a:ln>
          <a:effectLst/>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3200" dirty="0">
                <a:latin typeface="Avenir Book"/>
              </a:rPr>
              <a:t>Change annual </a:t>
            </a:r>
            <a:r>
              <a:rPr lang="en-US" sz="3200" dirty="0" err="1">
                <a:latin typeface="Avenir Book"/>
              </a:rPr>
              <a:t>Pr</a:t>
            </a:r>
            <a:r>
              <a:rPr lang="en-US" sz="3200" dirty="0">
                <a:latin typeface="Avenir Book"/>
              </a:rPr>
              <a:t>(survival) from .7 to 1.  </a:t>
            </a:r>
          </a:p>
          <a:p>
            <a:pPr eaLnBrk="1" hangingPunct="1"/>
            <a:endParaRPr lang="en-US" sz="3200" dirty="0">
              <a:latin typeface="Avenir Book"/>
            </a:endParaRPr>
          </a:p>
          <a:p>
            <a:pPr eaLnBrk="1" hangingPunct="1"/>
            <a:r>
              <a:rPr lang="en-US" sz="3200" dirty="0">
                <a:latin typeface="Avenir Book"/>
              </a:rPr>
              <a:t>What is effect on through stage survival?</a:t>
            </a:r>
          </a:p>
          <a:p>
            <a:pPr eaLnBrk="1" hangingPunct="1"/>
            <a:endParaRPr lang="en-US" sz="3200" dirty="0">
              <a:latin typeface="Avenir Book"/>
              <a:sym typeface="Symbol" pitchFamily="18" charset="2"/>
            </a:endParaRPr>
          </a:p>
        </p:txBody>
      </p:sp>
      <p:sp>
        <p:nvSpPr>
          <p:cNvPr id="14341" name="Text Box 8"/>
          <p:cNvSpPr txBox="1">
            <a:spLocks noChangeArrowheads="1"/>
          </p:cNvSpPr>
          <p:nvPr/>
        </p:nvSpPr>
        <p:spPr bwMode="auto">
          <a:xfrm>
            <a:off x="0" y="4450140"/>
            <a:ext cx="9144000" cy="1569660"/>
          </a:xfrm>
          <a:prstGeom prst="rect">
            <a:avLst/>
          </a:prstGeom>
          <a:noFill/>
          <a:ln>
            <a:noFill/>
          </a:ln>
          <a:effectLst/>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457200" indent="-457200" eaLnBrk="1" hangingPunct="1">
              <a:buFont typeface="Arial"/>
              <a:buChar char="•"/>
            </a:pPr>
            <a:r>
              <a:rPr lang="en-US" sz="3200" dirty="0">
                <a:latin typeface="Avenir Book"/>
                <a:sym typeface="Wingdings 3" pitchFamily="18" charset="2"/>
              </a:rPr>
              <a:t>1 year: survival increases from .7 to 1.0</a:t>
            </a:r>
          </a:p>
          <a:p>
            <a:pPr marL="457200" indent="-457200" eaLnBrk="1" hangingPunct="1">
              <a:buFont typeface="Arial"/>
              <a:buChar char="•"/>
            </a:pPr>
            <a:r>
              <a:rPr lang="en-US" sz="3200" dirty="0">
                <a:latin typeface="Avenir Book"/>
                <a:sym typeface="Wingdings 3" pitchFamily="18" charset="2"/>
              </a:rPr>
              <a:t>2 years: survival increases from .49 to 1.0</a:t>
            </a:r>
          </a:p>
          <a:p>
            <a:pPr marL="457200" indent="-457200" eaLnBrk="1" hangingPunct="1">
              <a:buFont typeface="Arial"/>
              <a:buChar char="•"/>
            </a:pPr>
            <a:r>
              <a:rPr lang="en-US" sz="3200" dirty="0">
                <a:latin typeface="Avenir Book"/>
                <a:sym typeface="Wingdings 3" pitchFamily="18" charset="2"/>
              </a:rPr>
              <a:t>10 years: survival increases from 0.03 to 1.0</a:t>
            </a:r>
            <a:endParaRPr lang="en-US" sz="3200" dirty="0">
              <a:latin typeface="Avenir Book"/>
              <a:sym typeface="Symbol" pitchFamily="18" charset="2"/>
            </a:endParaRPr>
          </a:p>
        </p:txBody>
      </p:sp>
      <p:sp>
        <p:nvSpPr>
          <p:cNvPr id="8" name="Text Box 5"/>
          <p:cNvSpPr txBox="1">
            <a:spLocks noChangeArrowheads="1"/>
          </p:cNvSpPr>
          <p:nvPr/>
        </p:nvSpPr>
        <p:spPr bwMode="auto">
          <a:xfrm>
            <a:off x="0" y="0"/>
            <a:ext cx="3774837" cy="13234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 typeface="Wingdings" pitchFamily="2" charset="2"/>
              <a:buNone/>
            </a:pPr>
            <a:r>
              <a:rPr lang="en-US" sz="4000" dirty="0">
                <a:solidFill>
                  <a:srgbClr val="376092"/>
                </a:solidFill>
                <a:latin typeface="Avenir Book"/>
              </a:rPr>
              <a:t>Effect of</a:t>
            </a:r>
          </a:p>
          <a:p>
            <a:pPr eaLnBrk="1" hangingPunct="1">
              <a:buFont typeface="Wingdings" pitchFamily="2" charset="2"/>
              <a:buNone/>
            </a:pPr>
            <a:r>
              <a:rPr lang="en-US" sz="4000" dirty="0">
                <a:solidFill>
                  <a:srgbClr val="376092"/>
                </a:solidFill>
                <a:latin typeface="Avenir Book"/>
              </a:rPr>
              <a:t>Stage Duration:</a:t>
            </a:r>
            <a:endParaRPr lang="en-US" sz="4000" b="1" dirty="0">
              <a:solidFill>
                <a:srgbClr val="376092"/>
              </a:solidFill>
              <a:latin typeface="Avenir Book"/>
            </a:endParaRPr>
          </a:p>
        </p:txBody>
      </p:sp>
    </p:spTree>
    <p:extLst>
      <p:ext uri="{BB962C8B-B14F-4D97-AF65-F5344CB8AC3E}">
        <p14:creationId xmlns:p14="http://schemas.microsoft.com/office/powerpoint/2010/main" val="128496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340">
                                            <p:txEl>
                                              <p:pRg st="0" end="0"/>
                                            </p:txEl>
                                          </p:spTgt>
                                        </p:tgtEl>
                                        <p:attrNameLst>
                                          <p:attrName>style.visibility</p:attrName>
                                        </p:attrNameLst>
                                      </p:cBhvr>
                                      <p:to>
                                        <p:strVal val="visible"/>
                                      </p:to>
                                    </p:set>
                                    <p:animEffect transition="in" filter="dissolve">
                                      <p:cBhvr>
                                        <p:cTn id="7" dur="500"/>
                                        <p:tgtEl>
                                          <p:spTgt spid="143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340">
                                            <p:txEl>
                                              <p:pRg st="2" end="2"/>
                                            </p:txEl>
                                          </p:spTgt>
                                        </p:tgtEl>
                                        <p:attrNameLst>
                                          <p:attrName>style.visibility</p:attrName>
                                        </p:attrNameLst>
                                      </p:cBhvr>
                                      <p:to>
                                        <p:strVal val="visible"/>
                                      </p:to>
                                    </p:set>
                                    <p:animEffect transition="in" filter="dissolve">
                                      <p:cBhvr>
                                        <p:cTn id="12" dur="500"/>
                                        <p:tgtEl>
                                          <p:spTgt spid="1434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341">
                                            <p:txEl>
                                              <p:pRg st="0" end="0"/>
                                            </p:txEl>
                                          </p:spTgt>
                                        </p:tgtEl>
                                        <p:attrNameLst>
                                          <p:attrName>style.visibility</p:attrName>
                                        </p:attrNameLst>
                                      </p:cBhvr>
                                      <p:to>
                                        <p:strVal val="visible"/>
                                      </p:to>
                                    </p:set>
                                    <p:animEffect transition="in" filter="dissolve">
                                      <p:cBhvr>
                                        <p:cTn id="17" dur="500"/>
                                        <p:tgtEl>
                                          <p:spTgt spid="1434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341">
                                            <p:txEl>
                                              <p:pRg st="1" end="1"/>
                                            </p:txEl>
                                          </p:spTgt>
                                        </p:tgtEl>
                                        <p:attrNameLst>
                                          <p:attrName>style.visibility</p:attrName>
                                        </p:attrNameLst>
                                      </p:cBhvr>
                                      <p:to>
                                        <p:strVal val="visible"/>
                                      </p:to>
                                    </p:set>
                                    <p:animEffect transition="in" filter="dissolve">
                                      <p:cBhvr>
                                        <p:cTn id="22" dur="500"/>
                                        <p:tgtEl>
                                          <p:spTgt spid="1434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4341">
                                            <p:txEl>
                                              <p:pRg st="2" end="2"/>
                                            </p:txEl>
                                          </p:spTgt>
                                        </p:tgtEl>
                                        <p:attrNameLst>
                                          <p:attrName>style.visibility</p:attrName>
                                        </p:attrNameLst>
                                      </p:cBhvr>
                                      <p:to>
                                        <p:strVal val="visible"/>
                                      </p:to>
                                    </p:set>
                                    <p:animEffect transition="in" filter="dissolve">
                                      <p:cBhvr>
                                        <p:cTn id="27" dur="500"/>
                                        <p:tgtEl>
                                          <p:spTgt spid="1434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uild="p"/>
      <p:bldP spid="14341"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ext Box 22"/>
          <p:cNvSpPr txBox="1">
            <a:spLocks noChangeArrowheads="1"/>
          </p:cNvSpPr>
          <p:nvPr/>
        </p:nvSpPr>
        <p:spPr bwMode="auto">
          <a:xfrm>
            <a:off x="-1" y="45244"/>
            <a:ext cx="5992797" cy="584776"/>
          </a:xfrm>
          <a:prstGeom prst="rect">
            <a:avLst/>
          </a:prstGeom>
          <a:noFill/>
          <a:ln w="63500">
            <a:noFill/>
            <a:prstDash val="dash"/>
            <a:miter lim="800000"/>
            <a:headEnd/>
            <a:tailEnd/>
          </a:ln>
        </p:spPr>
        <p:txBody>
          <a:bodyPr wrap="square">
            <a:spAutoFit/>
          </a:bodyPr>
          <a:lstStyle/>
          <a:p>
            <a:pPr>
              <a:spcBef>
                <a:spcPct val="50000"/>
              </a:spcBef>
            </a:pPr>
            <a:r>
              <a:rPr lang="en-US" sz="3200" dirty="0">
                <a:solidFill>
                  <a:srgbClr val="376092"/>
                </a:solidFill>
                <a:latin typeface="Avenir Book"/>
              </a:rPr>
              <a:t>Discussion 3:</a:t>
            </a:r>
          </a:p>
        </p:txBody>
      </p:sp>
      <p:sp>
        <p:nvSpPr>
          <p:cNvPr id="3" name="TextBox 2"/>
          <p:cNvSpPr txBox="1"/>
          <p:nvPr/>
        </p:nvSpPr>
        <p:spPr>
          <a:xfrm>
            <a:off x="955069" y="2697540"/>
            <a:ext cx="7577582" cy="1200328"/>
          </a:xfrm>
          <a:prstGeom prst="rect">
            <a:avLst/>
          </a:prstGeom>
          <a:noFill/>
        </p:spPr>
        <p:txBody>
          <a:bodyPr wrap="square" rtlCol="0">
            <a:spAutoFit/>
          </a:bodyPr>
          <a:lstStyle/>
          <a:p>
            <a:r>
              <a:rPr lang="en-US" i="1" dirty="0">
                <a:latin typeface="Avenir Book"/>
                <a:cs typeface="Avenir Book"/>
              </a:rPr>
              <a:t>Do these measures of response (even if the underlying math and biology are accurate) tell us what we need to know to set policy?</a:t>
            </a:r>
            <a:endParaRPr lang="en-US" sz="2400" i="1" dirty="0">
              <a:latin typeface="Avenir Book"/>
              <a:cs typeface="Avenir Book"/>
            </a:endParaRPr>
          </a:p>
        </p:txBody>
      </p:sp>
    </p:spTree>
    <p:extLst>
      <p:ext uri="{BB962C8B-B14F-4D97-AF65-F5344CB8AC3E}">
        <p14:creationId xmlns:p14="http://schemas.microsoft.com/office/powerpoint/2010/main" val="3309899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ext Box 22"/>
          <p:cNvSpPr txBox="1">
            <a:spLocks noChangeArrowheads="1"/>
          </p:cNvSpPr>
          <p:nvPr/>
        </p:nvSpPr>
        <p:spPr bwMode="auto">
          <a:xfrm>
            <a:off x="-1" y="45244"/>
            <a:ext cx="5992797" cy="584776"/>
          </a:xfrm>
          <a:prstGeom prst="rect">
            <a:avLst/>
          </a:prstGeom>
          <a:noFill/>
          <a:ln w="63500">
            <a:noFill/>
            <a:prstDash val="dash"/>
            <a:miter lim="800000"/>
            <a:headEnd/>
            <a:tailEnd/>
          </a:ln>
        </p:spPr>
        <p:txBody>
          <a:bodyPr wrap="square">
            <a:spAutoFit/>
          </a:bodyPr>
          <a:lstStyle/>
          <a:p>
            <a:pPr>
              <a:spcBef>
                <a:spcPct val="50000"/>
              </a:spcBef>
            </a:pPr>
            <a:r>
              <a:rPr lang="en-US" sz="3200" dirty="0">
                <a:solidFill>
                  <a:srgbClr val="376092"/>
                </a:solidFill>
                <a:latin typeface="Avenir Book"/>
              </a:rPr>
              <a:t>Discussion 4:</a:t>
            </a:r>
          </a:p>
        </p:txBody>
      </p:sp>
      <p:sp>
        <p:nvSpPr>
          <p:cNvPr id="3" name="TextBox 2"/>
          <p:cNvSpPr txBox="1"/>
          <p:nvPr/>
        </p:nvSpPr>
        <p:spPr>
          <a:xfrm>
            <a:off x="1371600" y="2738735"/>
            <a:ext cx="6400800" cy="1200328"/>
          </a:xfrm>
          <a:prstGeom prst="rect">
            <a:avLst/>
          </a:prstGeom>
          <a:noFill/>
        </p:spPr>
        <p:txBody>
          <a:bodyPr wrap="square" rtlCol="0">
            <a:spAutoFit/>
          </a:bodyPr>
          <a:lstStyle/>
          <a:p>
            <a:pPr algn="ctr"/>
            <a:r>
              <a:rPr lang="en-US" i="1" dirty="0">
                <a:latin typeface="Avenir Book"/>
                <a:cs typeface="Avenir Book"/>
              </a:rPr>
              <a:t>Why might recovery be slower (or different) than projected </a:t>
            </a:r>
          </a:p>
          <a:p>
            <a:pPr algn="ctr"/>
            <a:r>
              <a:rPr lang="en-US" i="1" dirty="0">
                <a:latin typeface="Avenir Book"/>
                <a:cs typeface="Avenir Book"/>
              </a:rPr>
              <a:t>(as it was)?</a:t>
            </a:r>
            <a:endParaRPr lang="en-US" sz="2400" i="1" dirty="0">
              <a:latin typeface="Avenir Book"/>
              <a:cs typeface="Avenir Book"/>
            </a:endParaRPr>
          </a:p>
        </p:txBody>
      </p:sp>
    </p:spTree>
    <p:extLst>
      <p:ext uri="{BB962C8B-B14F-4D97-AF65-F5344CB8AC3E}">
        <p14:creationId xmlns:p14="http://schemas.microsoft.com/office/powerpoint/2010/main" val="3950911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434629" y="2831357"/>
            <a:ext cx="7685059" cy="3798043"/>
            <a:chOff x="-256682" y="1797050"/>
            <a:chExt cx="9006982" cy="4451350"/>
          </a:xfrm>
        </p:grpSpPr>
        <p:pic>
          <p:nvPicPr>
            <p:cNvPr id="151555" name="Picture 3" descr="bufopairsqua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663" y="3810000"/>
              <a:ext cx="2743200" cy="2406650"/>
            </a:xfrm>
            <a:prstGeom prst="rect">
              <a:avLst/>
            </a:prstGeom>
            <a:noFill/>
            <a:ln w="50800">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graphicFrame>
          <p:nvGraphicFramePr>
            <p:cNvPr id="151556" name="Object 4"/>
            <p:cNvGraphicFramePr>
              <a:graphicFrameLocks noChangeAspect="1"/>
            </p:cNvGraphicFramePr>
            <p:nvPr>
              <p:extLst>
                <p:ext uri="{D42A27DB-BD31-4B8C-83A1-F6EECF244321}">
                  <p14:modId xmlns:p14="http://schemas.microsoft.com/office/powerpoint/2010/main" val="36082493"/>
                </p:ext>
              </p:extLst>
            </p:nvPr>
          </p:nvGraphicFramePr>
          <p:xfrm>
            <a:off x="3319463" y="3854450"/>
            <a:ext cx="2819400" cy="2371725"/>
          </p:xfrm>
          <a:graphic>
            <a:graphicData uri="http://schemas.openxmlformats.org/presentationml/2006/ole">
              <mc:AlternateContent xmlns:mc="http://schemas.openxmlformats.org/markup-compatibility/2006">
                <mc:Choice xmlns:v="urn:schemas-microsoft-com:vml" Requires="v">
                  <p:oleObj spid="_x0000_s37905" name="Bitmap Image" r:id="rId5" imgW="5390838" imgH="4533835" progId="Paint.Picture">
                    <p:embed/>
                  </p:oleObj>
                </mc:Choice>
                <mc:Fallback>
                  <p:oleObj name="Bitmap Image" r:id="rId5" imgW="5390838" imgH="4533835"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9463" y="3854450"/>
                          <a:ext cx="2819400" cy="2371725"/>
                        </a:xfrm>
                        <a:prstGeom prst="rect">
                          <a:avLst/>
                        </a:prstGeom>
                        <a:noFill/>
                        <a:ln w="50800">
                          <a:solidFill>
                            <a:schemeClr val="tx1"/>
                          </a:solidFill>
                          <a:miter lim="800000"/>
                          <a:headEnd/>
                          <a:tailEnd/>
                        </a:ln>
                        <a:effectLst/>
                        <a:extLst>
                          <a:ext uri="{909E8E84-426E-40dd-AFC4-6F175D3DCCD1}">
                            <a14:hiddenFill xmlns:a14="http://schemas.microsoft.com/office/drawing/2010/main" xmlns="">
                              <a:solidFill>
                                <a:srgbClr val="000099"/>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pic>
          <p:nvPicPr>
            <p:cNvPr id="151557" name="Picture 5" descr="tadpolessqua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7463" y="3810000"/>
              <a:ext cx="2382837" cy="2438400"/>
            </a:xfrm>
            <a:prstGeom prst="rect">
              <a:avLst/>
            </a:prstGeom>
            <a:noFill/>
            <a:ln w="50800">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151558" name="Text Box 6"/>
            <p:cNvSpPr txBox="1">
              <a:spLocks noChangeArrowheads="1"/>
            </p:cNvSpPr>
            <p:nvPr/>
          </p:nvSpPr>
          <p:spPr bwMode="auto">
            <a:xfrm>
              <a:off x="1225767" y="2133600"/>
              <a:ext cx="3861471" cy="1551086"/>
            </a:xfrm>
            <a:prstGeom prst="rect">
              <a:avLst/>
            </a:prstGeom>
            <a:noFill/>
            <a:ln>
              <a:noFill/>
            </a:ln>
            <a:effectLst/>
            <a:extLst>
              <a:ext uri="{909E8E84-426E-40dd-AFC4-6F175D3DCCD1}">
                <a14:hiddenFill xmlns:a14="http://schemas.microsoft.com/office/drawing/2010/main" xmlns="">
                  <a:solidFill>
                    <a:srgbClr val="000099"/>
                  </a:solidFill>
                </a14:hiddenFill>
              </a:ext>
              <a:ext uri="{91240B29-F687-4f45-9708-019B960494DF}">
                <a14:hiddenLine xmlns:a14="http://schemas.microsoft.com/office/drawing/2010/main" xmlns="" w="9525">
                  <a:solidFill>
                    <a:schemeClr val="bg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spcBef>
                  <a:spcPct val="0"/>
                </a:spcBef>
              </a:pPr>
              <a:r>
                <a:rPr lang="en-US" altLang="en-US" sz="2000" b="1" i="1" dirty="0">
                  <a:latin typeface="Avenir Book"/>
                </a:rPr>
                <a:t>James R. Vonesh</a:t>
              </a:r>
              <a:endParaRPr lang="en-US" altLang="en-US" sz="2000" dirty="0">
                <a:latin typeface="Avenir Book"/>
              </a:endParaRPr>
            </a:p>
            <a:p>
              <a:pPr algn="l">
                <a:spcBef>
                  <a:spcPct val="0"/>
                </a:spcBef>
              </a:pPr>
              <a:r>
                <a:rPr lang="en-US" altLang="en-US" sz="2000" dirty="0">
                  <a:latin typeface="Avenir Book"/>
                </a:rPr>
                <a:t>Dept. of Zoology </a:t>
              </a:r>
            </a:p>
            <a:p>
              <a:pPr algn="l">
                <a:spcBef>
                  <a:spcPct val="0"/>
                </a:spcBef>
              </a:pPr>
              <a:r>
                <a:rPr lang="en-US" altLang="en-US" sz="2000" dirty="0">
                  <a:latin typeface="Avenir Book"/>
                </a:rPr>
                <a:t>University of Florida</a:t>
              </a:r>
            </a:p>
            <a:p>
              <a:pPr algn="l">
                <a:spcBef>
                  <a:spcPct val="0"/>
                </a:spcBef>
              </a:pPr>
              <a:r>
                <a:rPr lang="en-US" altLang="en-US" sz="2000" dirty="0">
                  <a:latin typeface="Avenir Book"/>
                </a:rPr>
                <a:t>(Professor at VCU)</a:t>
              </a:r>
            </a:p>
          </p:txBody>
        </p:sp>
        <p:sp>
          <p:nvSpPr>
            <p:cNvPr id="151559" name="Text Box 7"/>
            <p:cNvSpPr txBox="1">
              <a:spLocks noChangeArrowheads="1"/>
            </p:cNvSpPr>
            <p:nvPr/>
          </p:nvSpPr>
          <p:spPr bwMode="auto">
            <a:xfrm>
              <a:off x="4436075" y="2128095"/>
              <a:ext cx="3451845" cy="19118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0"/>
                </a:spcBef>
              </a:pPr>
              <a:r>
                <a:rPr lang="en-US" altLang="en-US" sz="2000" b="1" i="1" dirty="0">
                  <a:latin typeface="Avenir Book"/>
                </a:rPr>
                <a:t>Omar De la Cruz </a:t>
              </a:r>
            </a:p>
            <a:p>
              <a:pPr>
                <a:spcBef>
                  <a:spcPct val="0"/>
                </a:spcBef>
              </a:pPr>
              <a:r>
                <a:rPr lang="en-US" altLang="en-US" sz="2000" dirty="0">
                  <a:latin typeface="Avenir Book"/>
                </a:rPr>
                <a:t>Dept. of Mathematics</a:t>
              </a:r>
            </a:p>
            <a:p>
              <a:pPr>
                <a:spcBef>
                  <a:spcPct val="0"/>
                </a:spcBef>
              </a:pPr>
              <a:r>
                <a:rPr lang="en-US" altLang="en-US" sz="2000" dirty="0">
                  <a:latin typeface="Avenir Book"/>
                </a:rPr>
                <a:t>Purdue University</a:t>
              </a:r>
            </a:p>
            <a:p>
              <a:pPr>
                <a:spcBef>
                  <a:spcPct val="0"/>
                </a:spcBef>
              </a:pPr>
              <a:r>
                <a:rPr lang="en-US" altLang="en-US" sz="2000" dirty="0">
                  <a:latin typeface="Avenir Book"/>
                </a:rPr>
                <a:t>(Asst. Prof at Kent State)</a:t>
              </a:r>
            </a:p>
            <a:p>
              <a:pPr>
                <a:spcBef>
                  <a:spcPct val="0"/>
                </a:spcBef>
              </a:pPr>
              <a:endParaRPr lang="en-US" sz="2000" dirty="0"/>
            </a:p>
          </p:txBody>
        </p:sp>
        <p:pic>
          <p:nvPicPr>
            <p:cNvPr id="1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682" y="1797050"/>
              <a:ext cx="1419226" cy="1790700"/>
            </a:xfrm>
            <a:prstGeom prst="rect">
              <a:avLst/>
            </a:prstGeom>
            <a:noFill/>
            <a:ln>
              <a:noFill/>
            </a:ln>
            <a:effectLst>
              <a:outerShdw blurRad="101600" dist="114300"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pic>
        <p:nvPicPr>
          <p:cNvPr id="2" name="Picture 1"/>
          <p:cNvPicPr>
            <a:picLocks noChangeAspect="1"/>
          </p:cNvPicPr>
          <p:nvPr/>
        </p:nvPicPr>
        <p:blipFill>
          <a:blip r:embed="rId9"/>
          <a:stretch>
            <a:fillRect/>
          </a:stretch>
        </p:blipFill>
        <p:spPr>
          <a:xfrm>
            <a:off x="0" y="0"/>
            <a:ext cx="9144000" cy="2515760"/>
          </a:xfrm>
          <a:prstGeom prst="rect">
            <a:avLst/>
          </a:prstGeom>
        </p:spPr>
      </p:pic>
      <p:pic>
        <p:nvPicPr>
          <p:cNvPr id="37904" name="Picture 16" descr="Omar De la Cruz Cabrera">
            <a:extLst>
              <a:ext uri="{FF2B5EF4-FFF2-40B4-BE49-F238E27FC236}">
                <a16:creationId xmlns:a16="http://schemas.microsoft.com/office/drawing/2014/main" id="{BB6968CE-E99B-1543-B20C-D058A11A14E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7439" r="14099" b="19209"/>
          <a:stretch/>
        </p:blipFill>
        <p:spPr bwMode="auto">
          <a:xfrm>
            <a:off x="7312558" y="2914904"/>
            <a:ext cx="1294010" cy="152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970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7288" y="1084660"/>
            <a:ext cx="6858000" cy="1790700"/>
          </a:xfrm>
        </p:spPr>
        <p:txBody>
          <a:bodyPr/>
          <a:lstStyle/>
          <a:p>
            <a:r>
              <a:rPr lang="en-US" dirty="0"/>
              <a:t>Application:</a:t>
            </a:r>
            <a:br>
              <a:rPr lang="en-US" dirty="0"/>
            </a:br>
            <a:r>
              <a:rPr lang="en-US" dirty="0"/>
              <a:t>Amphibian Declines</a:t>
            </a:r>
          </a:p>
        </p:txBody>
      </p:sp>
      <p:pic>
        <p:nvPicPr>
          <p:cNvPr id="4" name="Picture 3" descr="bufopairsqu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8" y="3363515"/>
            <a:ext cx="2840460" cy="2491978"/>
          </a:xfrm>
          <a:prstGeom prst="rect">
            <a:avLst/>
          </a:prstGeom>
          <a:noFill/>
          <a:ln w="50800">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graphicFrame>
        <p:nvGraphicFramePr>
          <p:cNvPr id="5" name="Object 4"/>
          <p:cNvGraphicFramePr>
            <a:graphicFrameLocks noChangeAspect="1"/>
          </p:cNvGraphicFramePr>
          <p:nvPr/>
        </p:nvGraphicFramePr>
        <p:xfrm>
          <a:off x="3318272" y="3363516"/>
          <a:ext cx="2962351" cy="2491978"/>
        </p:xfrm>
        <a:graphic>
          <a:graphicData uri="http://schemas.openxmlformats.org/presentationml/2006/ole">
            <mc:AlternateContent xmlns:mc="http://schemas.openxmlformats.org/markup-compatibility/2006">
              <mc:Choice xmlns:v="urn:schemas-microsoft-com:vml" Requires="v">
                <p:oleObj spid="_x0000_s38917" name="Bitmap Image" r:id="rId4" imgW="5390838" imgH="4533835" progId="Paint.Picture">
                  <p:embed/>
                </p:oleObj>
              </mc:Choice>
              <mc:Fallback>
                <p:oleObj name="Bitmap Image" r:id="rId4" imgW="5390838" imgH="4533835" progId="Paint.Picture">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8272" y="3363516"/>
                        <a:ext cx="2962351" cy="2491978"/>
                      </a:xfrm>
                      <a:prstGeom prst="rect">
                        <a:avLst/>
                      </a:prstGeom>
                      <a:noFill/>
                      <a:ln w="50800">
                        <a:solidFill>
                          <a:schemeClr val="tx1"/>
                        </a:solidFill>
                        <a:miter lim="800000"/>
                        <a:headEnd/>
                        <a:tailEnd/>
                      </a:ln>
                      <a:effectLst/>
                      <a:extLst>
                        <a:ext uri="{909E8E84-426E-40dd-AFC4-6F175D3DCCD1}">
                          <a14:hiddenFill xmlns:a14="http://schemas.microsoft.com/office/drawing/2010/main" xmlns="">
                            <a:solidFill>
                              <a:srgbClr val="000099"/>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pic>
        <p:nvPicPr>
          <p:cNvPr id="6" name="Picture 5" descr="tadpolessqua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7248" y="3363516"/>
            <a:ext cx="2435194" cy="2491978"/>
          </a:xfrm>
          <a:prstGeom prst="rect">
            <a:avLst/>
          </a:prstGeom>
          <a:noFill/>
          <a:ln w="50800">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2428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amphibian diversit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57250"/>
            <a:ext cx="6031005"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96000" y="857250"/>
            <a:ext cx="2882504" cy="5632311"/>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Avenir Book" panose="02000503020000020003" pitchFamily="2" charset="0"/>
              </a:rPr>
              <a:t>7000 known species of</a:t>
            </a:r>
          </a:p>
          <a:p>
            <a:pPr marL="342900" indent="-342900">
              <a:buFont typeface="Arial" panose="020B0604020202020204" pitchFamily="34" charset="0"/>
              <a:buChar char="•"/>
            </a:pPr>
            <a:r>
              <a:rPr lang="en-US" dirty="0">
                <a:latin typeface="Avenir Book" panose="02000503020000020003" pitchFamily="2" charset="0"/>
              </a:rPr>
              <a:t>amphibians</a:t>
            </a:r>
          </a:p>
          <a:p>
            <a:pPr marL="342900" indent="-342900">
              <a:buFont typeface="Arial" panose="020B0604020202020204" pitchFamily="34" charset="0"/>
              <a:buChar char="•"/>
            </a:pPr>
            <a:endParaRPr lang="en-US" dirty="0">
              <a:latin typeface="Avenir Book" panose="02000503020000020003" pitchFamily="2" charset="0"/>
            </a:endParaRPr>
          </a:p>
          <a:p>
            <a:pPr marL="342900" indent="-342900">
              <a:buFont typeface="Arial" panose="020B0604020202020204" pitchFamily="34" charset="0"/>
              <a:buChar char="•"/>
            </a:pPr>
            <a:r>
              <a:rPr lang="en-US" dirty="0">
                <a:latin typeface="Avenir Book" panose="02000503020000020003" pitchFamily="2" charset="0"/>
              </a:rPr>
              <a:t>Existed for &gt; 300 million years</a:t>
            </a:r>
          </a:p>
          <a:p>
            <a:pPr marL="342900" indent="-342900">
              <a:buFont typeface="Arial" panose="020B0604020202020204" pitchFamily="34" charset="0"/>
              <a:buChar char="•"/>
            </a:pPr>
            <a:endParaRPr lang="en-US" dirty="0">
              <a:latin typeface="Avenir Book" panose="02000503020000020003" pitchFamily="2" charset="0"/>
            </a:endParaRPr>
          </a:p>
          <a:p>
            <a:pPr marL="342900" indent="-342900">
              <a:buFont typeface="Arial" panose="020B0604020202020204" pitchFamily="34" charset="0"/>
              <a:buChar char="•"/>
            </a:pPr>
            <a:r>
              <a:rPr lang="en-US" dirty="0">
                <a:latin typeface="Avenir Book" panose="02000503020000020003" pitchFamily="2" charset="0"/>
              </a:rPr>
              <a:t>Last 30 years, massive declines:</a:t>
            </a:r>
          </a:p>
          <a:p>
            <a:pPr marL="342900" indent="-342900">
              <a:buFont typeface="Arial" panose="020B0604020202020204" pitchFamily="34" charset="0"/>
              <a:buChar char="•"/>
            </a:pPr>
            <a:endParaRPr lang="en-US" dirty="0">
              <a:latin typeface="Avenir Book" panose="02000503020000020003" pitchFamily="2" charset="0"/>
            </a:endParaRPr>
          </a:p>
          <a:p>
            <a:pPr marL="800100" lvl="1" indent="-342900">
              <a:buFont typeface="Courier New" panose="02070309020205020404" pitchFamily="49" charset="0"/>
              <a:buChar char="o"/>
            </a:pPr>
            <a:r>
              <a:rPr lang="en-US" dirty="0">
                <a:latin typeface="Avenir Book" panose="02000503020000020003" pitchFamily="2" charset="0"/>
              </a:rPr>
              <a:t>168 species extinct</a:t>
            </a:r>
          </a:p>
          <a:p>
            <a:pPr marL="800100" lvl="1" indent="-342900">
              <a:buFont typeface="Courier New" panose="02070309020205020404" pitchFamily="49" charset="0"/>
              <a:buChar char="o"/>
            </a:pPr>
            <a:r>
              <a:rPr lang="en-US" dirty="0">
                <a:latin typeface="Avenir Book" panose="02000503020000020003" pitchFamily="2" charset="0"/>
              </a:rPr>
              <a:t>2,469 declining</a:t>
            </a:r>
          </a:p>
        </p:txBody>
      </p:sp>
    </p:spTree>
    <p:extLst>
      <p:ext uri="{BB962C8B-B14F-4D97-AF65-F5344CB8AC3E}">
        <p14:creationId xmlns:p14="http://schemas.microsoft.com/office/powerpoint/2010/main" val="2001284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6373" name="Group 5"/>
          <p:cNvGraphicFramePr>
            <a:graphicFrameLocks noGrp="1"/>
          </p:cNvGraphicFramePr>
          <p:nvPr>
            <p:extLst>
              <p:ext uri="{D42A27DB-BD31-4B8C-83A1-F6EECF244321}">
                <p14:modId xmlns:p14="http://schemas.microsoft.com/office/powerpoint/2010/main" val="2543672209"/>
              </p:ext>
            </p:extLst>
          </p:nvPr>
        </p:nvGraphicFramePr>
        <p:xfrm>
          <a:off x="76200" y="1676400"/>
          <a:ext cx="8991600" cy="4051300"/>
        </p:xfrm>
        <a:graphic>
          <a:graphicData uri="http://schemas.openxmlformats.org/drawingml/2006/table">
            <a:tbl>
              <a:tblPr/>
              <a:tblGrid>
                <a:gridCol w="1008063">
                  <a:extLst>
                    <a:ext uri="{9D8B030D-6E8A-4147-A177-3AD203B41FA5}">
                      <a16:colId xmlns:a16="http://schemas.microsoft.com/office/drawing/2014/main" val="20000"/>
                    </a:ext>
                  </a:extLst>
                </a:gridCol>
                <a:gridCol w="2297112">
                  <a:extLst>
                    <a:ext uri="{9D8B030D-6E8A-4147-A177-3AD203B41FA5}">
                      <a16:colId xmlns:a16="http://schemas.microsoft.com/office/drawing/2014/main" val="20001"/>
                    </a:ext>
                  </a:extLst>
                </a:gridCol>
                <a:gridCol w="1400175">
                  <a:extLst>
                    <a:ext uri="{9D8B030D-6E8A-4147-A177-3AD203B41FA5}">
                      <a16:colId xmlns:a16="http://schemas.microsoft.com/office/drawing/2014/main" val="20002"/>
                    </a:ext>
                  </a:extLst>
                </a:gridCol>
                <a:gridCol w="1344613">
                  <a:extLst>
                    <a:ext uri="{9D8B030D-6E8A-4147-A177-3AD203B41FA5}">
                      <a16:colId xmlns:a16="http://schemas.microsoft.com/office/drawing/2014/main" val="20003"/>
                    </a:ext>
                  </a:extLst>
                </a:gridCol>
                <a:gridCol w="1260475">
                  <a:extLst>
                    <a:ext uri="{9D8B030D-6E8A-4147-A177-3AD203B41FA5}">
                      <a16:colId xmlns:a16="http://schemas.microsoft.com/office/drawing/2014/main" val="20004"/>
                    </a:ext>
                  </a:extLst>
                </a:gridCol>
                <a:gridCol w="1681162">
                  <a:extLst>
                    <a:ext uri="{9D8B030D-6E8A-4147-A177-3AD203B41FA5}">
                      <a16:colId xmlns:a16="http://schemas.microsoft.com/office/drawing/2014/main" val="20005"/>
                    </a:ext>
                  </a:extLst>
                </a:gridCol>
              </a:tblGrid>
              <a:tr h="508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venir Book"/>
                        </a:rPr>
                        <a:t>Stage</a:t>
                      </a:r>
                    </a:p>
                  </a:txBody>
                  <a:tcPr horzOverflow="overflow">
                    <a:lnL cap="flat">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venir Book"/>
                        </a:rPr>
                        <a:t>Class</a:t>
                      </a:r>
                    </a:p>
                  </a:txBody>
                  <a:tcPr horzOverflow="overflow">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venir Book"/>
                        </a:rPr>
                        <a:t>Size (cm)</a:t>
                      </a:r>
                    </a:p>
                  </a:txBody>
                  <a:tcPr horzOverflow="overflow">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venir Book"/>
                        </a:rPr>
                        <a:t>Age (</a:t>
                      </a:r>
                      <a:r>
                        <a:rPr kumimoji="0" lang="en-US" sz="2000" b="1" i="0" u="none" strike="noStrike" cap="none" normalizeH="0" baseline="0" dirty="0" err="1">
                          <a:ln>
                            <a:noFill/>
                          </a:ln>
                          <a:solidFill>
                            <a:schemeClr val="tx1"/>
                          </a:solidFill>
                          <a:effectLst/>
                          <a:latin typeface="Avenir Book"/>
                        </a:rPr>
                        <a:t>yr</a:t>
                      </a:r>
                      <a:r>
                        <a:rPr kumimoji="0" lang="en-US" sz="2000" b="1" i="0" u="none" strike="noStrike" cap="none" normalizeH="0" baseline="0" dirty="0">
                          <a:ln>
                            <a:noFill/>
                          </a:ln>
                          <a:solidFill>
                            <a:schemeClr val="tx1"/>
                          </a:solidFill>
                          <a:effectLst/>
                          <a:latin typeface="Avenir Book"/>
                        </a:rPr>
                        <a:t>)</a:t>
                      </a:r>
                    </a:p>
                  </a:txBody>
                  <a:tcPr horzOverflow="overflow">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venir Book"/>
                        </a:rPr>
                        <a:t>Survival</a:t>
                      </a:r>
                    </a:p>
                  </a:txBody>
                  <a:tcPr horzOverflow="overflow">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venir Book"/>
                        </a:rPr>
                        <a:t>Fecundity</a:t>
                      </a:r>
                    </a:p>
                  </a:txBody>
                  <a:tcPr horzOverflow="overflow">
                    <a:lnL>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1</a:t>
                      </a:r>
                    </a:p>
                  </a:txBody>
                  <a:tcPr horzOverflow="overflow">
                    <a:lnL cap="flat">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venir Book"/>
                        </a:rPr>
                        <a:t>Eggs, hatchling</a:t>
                      </a:r>
                    </a:p>
                  </a:txBody>
                  <a:tcPr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&lt;10</a:t>
                      </a:r>
                    </a:p>
                  </a:txBody>
                  <a:tcPr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&lt;1</a:t>
                      </a:r>
                    </a:p>
                  </a:txBody>
                  <a:tcPr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0.68</a:t>
                      </a:r>
                    </a:p>
                  </a:txBody>
                  <a:tcPr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0</a:t>
                      </a:r>
                    </a:p>
                  </a:txBody>
                  <a:tcPr horzOverflow="overflow">
                    <a:lnL>
                      <a:noFill/>
                    </a:lnL>
                    <a:lnR cap="flat">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508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2</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venir Book"/>
                        </a:rPr>
                        <a:t>Small juv.</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10-58</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1-7</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0.79</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0</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508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3</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venir Book"/>
                        </a:rPr>
                        <a:t>Large juv.</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58-80</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8-15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0.68</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0</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508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4</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a:ln>
                            <a:noFill/>
                          </a:ln>
                          <a:solidFill>
                            <a:schemeClr val="tx1"/>
                          </a:solidFill>
                          <a:effectLst/>
                          <a:latin typeface="Avenir Book"/>
                        </a:rPr>
                        <a:t>Subadult</a:t>
                      </a:r>
                      <a:endParaRPr kumimoji="0" lang="en-US" sz="2000" b="0" i="0" u="none" strike="noStrike" cap="none" normalizeH="0" baseline="0" dirty="0">
                        <a:ln>
                          <a:noFill/>
                        </a:ln>
                        <a:solidFill>
                          <a:schemeClr val="tx1"/>
                        </a:solidFill>
                        <a:effectLst/>
                        <a:latin typeface="Avenir Book"/>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80-87</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16-21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0.74</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0</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4953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5</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venir Book"/>
                        </a:rPr>
                        <a:t>Novice breeders</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&gt;87</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22</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0.81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127</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508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6</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venir Book"/>
                        </a:rPr>
                        <a:t>1</a:t>
                      </a:r>
                      <a:r>
                        <a:rPr kumimoji="0" lang="en-US" sz="2000" b="0" i="0" u="none" strike="noStrike" cap="none" normalizeH="0" baseline="30000" dirty="0">
                          <a:ln>
                            <a:noFill/>
                          </a:ln>
                          <a:solidFill>
                            <a:schemeClr val="tx1"/>
                          </a:solidFill>
                          <a:effectLst/>
                          <a:latin typeface="Avenir Book"/>
                        </a:rPr>
                        <a:t>st</a:t>
                      </a:r>
                      <a:r>
                        <a:rPr kumimoji="0" lang="en-US" sz="2000" b="0" i="0" u="none" strike="noStrike" cap="none" normalizeH="0" baseline="0" dirty="0">
                          <a:ln>
                            <a:noFill/>
                          </a:ln>
                          <a:solidFill>
                            <a:schemeClr val="tx1"/>
                          </a:solidFill>
                          <a:effectLst/>
                          <a:latin typeface="Avenir Book"/>
                        </a:rPr>
                        <a:t>-yr </a:t>
                      </a:r>
                      <a:r>
                        <a:rPr kumimoji="0" lang="en-US" sz="2000" b="0" i="0" u="none" strike="noStrike" cap="none" normalizeH="0" baseline="0" dirty="0" err="1">
                          <a:ln>
                            <a:noFill/>
                          </a:ln>
                          <a:solidFill>
                            <a:schemeClr val="tx1"/>
                          </a:solidFill>
                          <a:effectLst/>
                          <a:latin typeface="Avenir Book"/>
                        </a:rPr>
                        <a:t>remigrants</a:t>
                      </a:r>
                      <a:endParaRPr kumimoji="0" lang="en-US" sz="2000" b="0" i="0" u="none" strike="noStrike" cap="none" normalizeH="0" baseline="0" dirty="0">
                        <a:ln>
                          <a:noFill/>
                        </a:ln>
                        <a:solidFill>
                          <a:schemeClr val="tx1"/>
                        </a:solidFill>
                        <a:effectLst/>
                        <a:latin typeface="Avenir Book"/>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&gt;87</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23</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0.81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4</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508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7</a:t>
                      </a:r>
                    </a:p>
                  </a:txBody>
                  <a:tcPr horzOverflow="overflow">
                    <a:lnL cap="flat">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venir Book"/>
                        </a:rPr>
                        <a:t>Mature breeders</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&gt;87</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24-54</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0.81</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80</a:t>
                      </a:r>
                    </a:p>
                  </a:txBody>
                  <a:tcPr horzOverflow="overflow">
                    <a:lnL>
                      <a:noFill/>
                    </a:lnL>
                    <a:lnR cap="flat">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4150" name="Text Box 73"/>
          <p:cNvSpPr txBox="1">
            <a:spLocks noChangeArrowheads="1"/>
          </p:cNvSpPr>
          <p:nvPr/>
        </p:nvSpPr>
        <p:spPr bwMode="auto">
          <a:xfrm>
            <a:off x="457200" y="868363"/>
            <a:ext cx="7756690" cy="523220"/>
          </a:xfrm>
          <a:prstGeom prst="rect">
            <a:avLst/>
          </a:prstGeom>
          <a:noFill/>
          <a:ln>
            <a:noFill/>
          </a:ln>
          <a:effectLst/>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800" dirty="0">
                <a:latin typeface="Avenir Book"/>
              </a:rPr>
              <a:t>Stage based life table for loggerhead sea turtle</a:t>
            </a:r>
          </a:p>
        </p:txBody>
      </p:sp>
      <p:sp>
        <p:nvSpPr>
          <p:cNvPr id="4151" name="Text Box 74"/>
          <p:cNvSpPr txBox="1">
            <a:spLocks noChangeArrowheads="1"/>
          </p:cNvSpPr>
          <p:nvPr/>
        </p:nvSpPr>
        <p:spPr bwMode="auto">
          <a:xfrm>
            <a:off x="5186363" y="5832475"/>
            <a:ext cx="408131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dirty="0">
                <a:latin typeface="Avenir Book"/>
              </a:rPr>
              <a:t>Crouse et al.(1987) Ecology 68: 1412</a:t>
            </a:r>
          </a:p>
        </p:txBody>
      </p:sp>
    </p:spTree>
    <p:extLst>
      <p:ext uri="{BB962C8B-B14F-4D97-AF65-F5344CB8AC3E}">
        <p14:creationId xmlns:p14="http://schemas.microsoft.com/office/powerpoint/2010/main" val="2651785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ttp://www.amphibiaweb.org/images/AmphBiogeogRealms2013fu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33" y="1495070"/>
            <a:ext cx="8689846" cy="44048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7090" y="1045509"/>
            <a:ext cx="9113072" cy="369332"/>
          </a:xfrm>
          <a:prstGeom prst="rect">
            <a:avLst/>
          </a:prstGeom>
          <a:noFill/>
        </p:spPr>
        <p:txBody>
          <a:bodyPr wrap="none" rtlCol="0">
            <a:spAutoFit/>
          </a:bodyPr>
          <a:lstStyle/>
          <a:p>
            <a:pPr algn="ctr"/>
            <a:r>
              <a:rPr lang="en-US" sz="1800" dirty="0">
                <a:solidFill>
                  <a:srgbClr val="C00000"/>
                </a:solidFill>
                <a:latin typeface="Avenir Book" panose="02000503020000020003" pitchFamily="2" charset="0"/>
              </a:rPr>
              <a:t>Red</a:t>
            </a:r>
            <a:r>
              <a:rPr lang="en-US" sz="1800" dirty="0">
                <a:latin typeface="Avenir Book" panose="02000503020000020003" pitchFamily="2" charset="0"/>
              </a:rPr>
              <a:t> = extinct, critically endangered; </a:t>
            </a:r>
            <a:r>
              <a:rPr lang="en-US" sz="1800" dirty="0">
                <a:solidFill>
                  <a:schemeClr val="accent2"/>
                </a:solidFill>
                <a:latin typeface="Avenir Book" panose="02000503020000020003" pitchFamily="2" charset="0"/>
              </a:rPr>
              <a:t>Orange </a:t>
            </a:r>
            <a:r>
              <a:rPr lang="en-US" sz="1800" dirty="0">
                <a:latin typeface="Avenir Book" panose="02000503020000020003" pitchFamily="2" charset="0"/>
              </a:rPr>
              <a:t>= threatened; Black = total no. per biome</a:t>
            </a:r>
          </a:p>
        </p:txBody>
      </p:sp>
    </p:spTree>
    <p:extLst>
      <p:ext uri="{BB962C8B-B14F-4D97-AF65-F5344CB8AC3E}">
        <p14:creationId xmlns:p14="http://schemas.microsoft.com/office/powerpoint/2010/main" val="951613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84204A-5EE8-7440-A6F7-630110729749}"/>
              </a:ext>
            </a:extLst>
          </p:cNvPr>
          <p:cNvSpPr txBox="1"/>
          <p:nvPr/>
        </p:nvSpPr>
        <p:spPr>
          <a:xfrm>
            <a:off x="2415208" y="2616476"/>
            <a:ext cx="4204253" cy="553998"/>
          </a:xfrm>
          <a:prstGeom prst="rect">
            <a:avLst/>
          </a:prstGeom>
          <a:noFill/>
        </p:spPr>
        <p:txBody>
          <a:bodyPr wrap="square" rtlCol="0">
            <a:spAutoFit/>
          </a:bodyPr>
          <a:lstStyle/>
          <a:p>
            <a:pPr algn="ctr"/>
            <a:r>
              <a:rPr lang="en-US" sz="3000" dirty="0">
                <a:latin typeface="Avenir Book" panose="02000503020000020003" pitchFamily="2" charset="0"/>
              </a:rPr>
              <a:t>Many causes ...</a:t>
            </a:r>
          </a:p>
        </p:txBody>
      </p:sp>
    </p:spTree>
    <p:extLst>
      <p:ext uri="{BB962C8B-B14F-4D97-AF65-F5344CB8AC3E}">
        <p14:creationId xmlns:p14="http://schemas.microsoft.com/office/powerpoint/2010/main" val="26955141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UV-B Radiation</a:t>
            </a:r>
          </a:p>
        </p:txBody>
      </p:sp>
      <p:pic>
        <p:nvPicPr>
          <p:cNvPr id="26626" name="Picture 2" descr="Image result for UV radi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2879" y="857250"/>
            <a:ext cx="5122069" cy="40290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80078" y="1131094"/>
            <a:ext cx="1521571" cy="646331"/>
          </a:xfrm>
          <a:prstGeom prst="rect">
            <a:avLst/>
          </a:prstGeom>
          <a:noFill/>
        </p:spPr>
        <p:txBody>
          <a:bodyPr wrap="none" rtlCol="0">
            <a:spAutoFit/>
          </a:bodyPr>
          <a:lstStyle/>
          <a:p>
            <a:pPr algn="ctr"/>
            <a:r>
              <a:rPr lang="en-US" sz="1800" dirty="0">
                <a:latin typeface="Avenir Book" panose="02000503020000020003" pitchFamily="2" charset="0"/>
              </a:rPr>
              <a:t>Absorbed by</a:t>
            </a:r>
          </a:p>
          <a:p>
            <a:pPr algn="ctr"/>
            <a:r>
              <a:rPr lang="en-US" sz="1800" dirty="0">
                <a:latin typeface="Avenir Book" panose="02000503020000020003" pitchFamily="2" charset="0"/>
              </a:rPr>
              <a:t>ozone layer</a:t>
            </a:r>
          </a:p>
        </p:txBody>
      </p:sp>
      <p:sp>
        <p:nvSpPr>
          <p:cNvPr id="6" name="TextBox 5"/>
          <p:cNvSpPr txBox="1"/>
          <p:nvPr/>
        </p:nvSpPr>
        <p:spPr>
          <a:xfrm>
            <a:off x="4850524" y="4486130"/>
            <a:ext cx="2444901" cy="646331"/>
          </a:xfrm>
          <a:prstGeom prst="rect">
            <a:avLst/>
          </a:prstGeom>
          <a:noFill/>
        </p:spPr>
        <p:txBody>
          <a:bodyPr wrap="none" rtlCol="0">
            <a:spAutoFit/>
          </a:bodyPr>
          <a:lstStyle/>
          <a:p>
            <a:pPr algn="ctr"/>
            <a:r>
              <a:rPr lang="en-US" sz="1800" dirty="0">
                <a:latin typeface="Avenir Book" panose="02000503020000020003" pitchFamily="2" charset="0"/>
              </a:rPr>
              <a:t>Not absorbed</a:t>
            </a:r>
          </a:p>
          <a:p>
            <a:pPr algn="ctr"/>
            <a:r>
              <a:rPr lang="en-US" sz="1800" dirty="0">
                <a:latin typeface="Avenir Book" panose="02000503020000020003" pitchFamily="2" charset="0"/>
              </a:rPr>
              <a:t>by most biomolecules</a:t>
            </a:r>
          </a:p>
        </p:txBody>
      </p:sp>
      <p:sp>
        <p:nvSpPr>
          <p:cNvPr id="7" name="TextBox 6"/>
          <p:cNvSpPr txBox="1"/>
          <p:nvPr/>
        </p:nvSpPr>
        <p:spPr>
          <a:xfrm>
            <a:off x="3506995" y="2682450"/>
            <a:ext cx="1892826" cy="646331"/>
          </a:xfrm>
          <a:prstGeom prst="rect">
            <a:avLst/>
          </a:prstGeom>
          <a:noFill/>
        </p:spPr>
        <p:txBody>
          <a:bodyPr wrap="none" rtlCol="0">
            <a:spAutoFit/>
          </a:bodyPr>
          <a:lstStyle/>
          <a:p>
            <a:pPr algn="ctr"/>
            <a:r>
              <a:rPr lang="en-US" sz="1800" dirty="0">
                <a:latin typeface="Avenir Book" panose="02000503020000020003" pitchFamily="2" charset="0"/>
              </a:rPr>
              <a:t>Harmful to living</a:t>
            </a:r>
          </a:p>
          <a:p>
            <a:pPr algn="ctr"/>
            <a:r>
              <a:rPr lang="en-US" sz="1800" dirty="0">
                <a:latin typeface="Avenir Book" panose="02000503020000020003" pitchFamily="2" charset="0"/>
              </a:rPr>
              <a:t>organisms</a:t>
            </a:r>
          </a:p>
        </p:txBody>
      </p:sp>
      <p:pic>
        <p:nvPicPr>
          <p:cNvPr id="26630" name="Picture 6" descr="http://www.amphibiaweb.org/images/bufobufouv-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63" y="3604471"/>
            <a:ext cx="1716705" cy="1196789"/>
          </a:xfrm>
          <a:prstGeom prst="rect">
            <a:avLst/>
          </a:prstGeom>
          <a:noFill/>
          <a:extLst>
            <a:ext uri="{909E8E84-426E-40DD-AFC4-6F175D3DCCD1}">
              <a14:hiddenFill xmlns:a14="http://schemas.microsoft.com/office/drawing/2010/main">
                <a:solidFill>
                  <a:srgbClr val="FFFFFF"/>
                </a:solidFill>
              </a14:hiddenFill>
            </a:ext>
          </a:extLst>
        </p:spPr>
      </p:pic>
      <p:pic>
        <p:nvPicPr>
          <p:cNvPr id="26642" name="Picture 18" descr="http://www.amphibiaweb.org/images/ranaseptentrionalisuv-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17" y="4744974"/>
            <a:ext cx="1848539" cy="1288696"/>
          </a:xfrm>
          <a:prstGeom prst="rect">
            <a:avLst/>
          </a:prstGeom>
          <a:noFill/>
          <a:extLst>
            <a:ext uri="{909E8E84-426E-40DD-AFC4-6F175D3DCCD1}">
              <a14:hiddenFill xmlns:a14="http://schemas.microsoft.com/office/drawing/2010/main">
                <a:solidFill>
                  <a:srgbClr val="FFFFFF"/>
                </a:solidFill>
              </a14:hiddenFill>
            </a:ext>
          </a:extLst>
        </p:spPr>
      </p:pic>
      <p:pic>
        <p:nvPicPr>
          <p:cNvPr id="26644" name="Picture 20" descr="http://www.amphibiaweb.org/images/ambystomagracileuv-b.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64" y="1861395"/>
            <a:ext cx="2500313" cy="1743076"/>
          </a:xfrm>
          <a:prstGeom prst="rect">
            <a:avLst/>
          </a:prstGeom>
          <a:noFill/>
          <a:extLst>
            <a:ext uri="{909E8E84-426E-40DD-AFC4-6F175D3DCCD1}">
              <a14:hiddenFill xmlns:a14="http://schemas.microsoft.com/office/drawing/2010/main">
                <a:solidFill>
                  <a:srgbClr val="FFFFFF"/>
                </a:solidFill>
              </a14:hiddenFill>
            </a:ext>
          </a:extLst>
        </p:spPr>
      </p:pic>
      <p:pic>
        <p:nvPicPr>
          <p:cNvPr id="26646" name="Picture 22" descr="http://www.amphibiaweb.org/images/tarichatorosauv-b.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6701" y="3958879"/>
            <a:ext cx="2500313" cy="1743076"/>
          </a:xfrm>
          <a:prstGeom prst="rect">
            <a:avLst/>
          </a:prstGeom>
          <a:noFill/>
          <a:extLst>
            <a:ext uri="{909E8E84-426E-40DD-AFC4-6F175D3DCCD1}">
              <a14:hiddenFill xmlns:a14="http://schemas.microsoft.com/office/drawing/2010/main">
                <a:solidFill>
                  <a:srgbClr val="FFFFFF"/>
                </a:solidFill>
              </a14:hiddenFill>
            </a:ext>
          </a:extLst>
        </p:spPr>
      </p:pic>
      <p:pic>
        <p:nvPicPr>
          <p:cNvPr id="26636" name="Picture 12" descr="http://www.amphibiaweb.org/images/litoriaverreauxiiuv-b.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5243" y="3109596"/>
            <a:ext cx="1594664" cy="11117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FAF815B-83CF-E748-BC91-871CB38EEC28}"/>
              </a:ext>
            </a:extLst>
          </p:cNvPr>
          <p:cNvSpPr txBox="1"/>
          <p:nvPr/>
        </p:nvSpPr>
        <p:spPr>
          <a:xfrm>
            <a:off x="2590800" y="6197614"/>
            <a:ext cx="6553200" cy="461665"/>
          </a:xfrm>
          <a:prstGeom prst="rect">
            <a:avLst/>
          </a:prstGeom>
          <a:noFill/>
        </p:spPr>
        <p:txBody>
          <a:bodyPr wrap="square" rtlCol="0">
            <a:spAutoFit/>
          </a:bodyPr>
          <a:lstStyle/>
          <a:p>
            <a:pPr algn="ctr"/>
            <a:r>
              <a:rPr lang="en-US" b="1" dirty="0">
                <a:solidFill>
                  <a:srgbClr val="B12A35"/>
                </a:solidFill>
                <a:latin typeface="+mn-lt"/>
              </a:rPr>
              <a:t>Research focused on sensitive of eggs to UVB</a:t>
            </a:r>
          </a:p>
        </p:txBody>
      </p:sp>
    </p:spTree>
    <p:extLst>
      <p:ext uri="{BB962C8B-B14F-4D97-AF65-F5344CB8AC3E}">
        <p14:creationId xmlns:p14="http://schemas.microsoft.com/office/powerpoint/2010/main" val="337725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7175" y="1035840"/>
            <a:ext cx="8886825" cy="5072063"/>
          </a:xfrm>
        </p:spPr>
        <p:txBody>
          <a:bodyPr>
            <a:normAutofit fontScale="85000" lnSpcReduction="20000"/>
          </a:bodyPr>
          <a:lstStyle/>
          <a:p>
            <a:pPr marL="0" indent="0" algn="ctr">
              <a:buNone/>
            </a:pPr>
            <a:endParaRPr lang="en-US" sz="750" b="1" dirty="0"/>
          </a:p>
          <a:p>
            <a:pPr indent="-333375">
              <a:lnSpc>
                <a:spcPct val="110000"/>
              </a:lnSpc>
              <a:spcBef>
                <a:spcPts val="0"/>
              </a:spcBef>
              <a:spcAft>
                <a:spcPts val="900"/>
              </a:spcAft>
              <a:buFont typeface="+mj-lt"/>
              <a:buAutoNum type="arabicPeriod"/>
            </a:pPr>
            <a:r>
              <a:rPr lang="en-US" sz="2250" b="1" i="1" dirty="0"/>
              <a:t>Context: </a:t>
            </a:r>
          </a:p>
          <a:p>
            <a:pPr marL="685800" lvl="2" indent="-333375">
              <a:lnSpc>
                <a:spcPct val="110000"/>
              </a:lnSpc>
              <a:spcBef>
                <a:spcPts val="0"/>
              </a:spcBef>
              <a:spcAft>
                <a:spcPts val="900"/>
              </a:spcAft>
            </a:pPr>
            <a:r>
              <a:rPr lang="en-US" sz="2250" dirty="0"/>
              <a:t>Amphibian populations in decline</a:t>
            </a:r>
          </a:p>
          <a:p>
            <a:pPr marL="685800" lvl="2" indent="-333375">
              <a:lnSpc>
                <a:spcPct val="110000"/>
              </a:lnSpc>
              <a:spcBef>
                <a:spcPts val="0"/>
              </a:spcBef>
              <a:spcAft>
                <a:spcPts val="900"/>
              </a:spcAft>
            </a:pPr>
            <a:r>
              <a:rPr lang="en-US" sz="2250" dirty="0"/>
              <a:t>Focus on increased egg mortality (e.g., due to UV-B radiation)</a:t>
            </a:r>
          </a:p>
          <a:p>
            <a:pPr indent="-333375">
              <a:lnSpc>
                <a:spcPct val="110000"/>
              </a:lnSpc>
              <a:spcBef>
                <a:spcPts val="0"/>
              </a:spcBef>
              <a:spcAft>
                <a:spcPts val="900"/>
              </a:spcAft>
              <a:buFont typeface="+mj-lt"/>
              <a:buAutoNum type="arabicPeriod"/>
            </a:pPr>
            <a:r>
              <a:rPr lang="en-US" sz="2250" b="1" i="1" dirty="0"/>
              <a:t>Goal: </a:t>
            </a:r>
          </a:p>
          <a:p>
            <a:pPr marL="695325" lvl="1" indent="-342900">
              <a:lnSpc>
                <a:spcPct val="110000"/>
              </a:lnSpc>
              <a:spcBef>
                <a:spcPts val="0"/>
              </a:spcBef>
              <a:spcAft>
                <a:spcPts val="900"/>
              </a:spcAft>
            </a:pPr>
            <a:r>
              <a:rPr lang="en-US" sz="2250" dirty="0"/>
              <a:t>to assess if increased egg mortality can explain declines, and if not, what life stage should be the focus (i.e., inform future empirical studies)</a:t>
            </a:r>
          </a:p>
          <a:p>
            <a:pPr indent="-333375">
              <a:lnSpc>
                <a:spcPct val="120000"/>
              </a:lnSpc>
              <a:spcBef>
                <a:spcPts val="0"/>
              </a:spcBef>
              <a:spcAft>
                <a:spcPts val="900"/>
              </a:spcAft>
              <a:buFont typeface="+mj-lt"/>
              <a:buAutoNum type="arabicPeriod"/>
            </a:pPr>
            <a:r>
              <a:rPr lang="en-US" sz="2250" b="1" i="1" dirty="0"/>
              <a:t>Approach:</a:t>
            </a:r>
          </a:p>
          <a:p>
            <a:pPr marL="686991" lvl="1" indent="-344091">
              <a:lnSpc>
                <a:spcPct val="120000"/>
              </a:lnSpc>
              <a:spcBef>
                <a:spcPts val="0"/>
              </a:spcBef>
              <a:spcAft>
                <a:spcPts val="900"/>
              </a:spcAft>
            </a:pPr>
            <a:r>
              <a:rPr lang="en-US" sz="2250" dirty="0"/>
              <a:t>Stage-structured model, with </a:t>
            </a:r>
            <a:r>
              <a:rPr lang="en-US" sz="2250" b="1" dirty="0"/>
              <a:t>density-dependent tadpole survival</a:t>
            </a:r>
          </a:p>
          <a:p>
            <a:pPr marL="686991" lvl="1" indent="-344091">
              <a:lnSpc>
                <a:spcPct val="120000"/>
              </a:lnSpc>
              <a:spcBef>
                <a:spcPts val="0"/>
              </a:spcBef>
              <a:spcAft>
                <a:spcPts val="900"/>
              </a:spcAft>
            </a:pPr>
            <a:r>
              <a:rPr lang="en-US" sz="2250" dirty="0"/>
              <a:t>Parameterize model with data from amphibians</a:t>
            </a:r>
          </a:p>
          <a:p>
            <a:pPr marL="686991" lvl="1" indent="-344091">
              <a:lnSpc>
                <a:spcPct val="120000"/>
              </a:lnSpc>
              <a:spcBef>
                <a:spcPts val="0"/>
              </a:spcBef>
              <a:spcAft>
                <a:spcPts val="900"/>
              </a:spcAft>
            </a:pPr>
            <a:r>
              <a:rPr lang="en-US" sz="2250" dirty="0"/>
              <a:t>Effect of elevated egg mortality (vs. mortality at other stages)</a:t>
            </a:r>
          </a:p>
          <a:p>
            <a:pPr marL="385763" indent="-385763">
              <a:buFont typeface="+mj-lt"/>
              <a:buAutoNum type="arabicPeriod"/>
            </a:pPr>
            <a:r>
              <a:rPr lang="en-US" sz="2250" b="1" i="1" dirty="0"/>
              <a:t>Key result: </a:t>
            </a:r>
          </a:p>
          <a:p>
            <a:pPr marL="686991" indent="-338138"/>
            <a:r>
              <a:rPr lang="en-US" sz="2250" dirty="0"/>
              <a:t>density-dependence buffers effect of egg mortality on adult density</a:t>
            </a:r>
          </a:p>
          <a:p>
            <a:pPr marL="686991" indent="-338138"/>
            <a:r>
              <a:rPr lang="en-US" sz="2250" dirty="0"/>
              <a:t>Effects on later life stages are more important</a:t>
            </a:r>
          </a:p>
        </p:txBody>
      </p:sp>
    </p:spTree>
    <p:extLst>
      <p:ext uri="{BB962C8B-B14F-4D97-AF65-F5344CB8AC3E}">
        <p14:creationId xmlns:p14="http://schemas.microsoft.com/office/powerpoint/2010/main" val="271542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dissolv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dissolv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dissolv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dissolv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dissolv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dissolve">
                                      <p:cBhvr>
                                        <p:cTn id="57" dur="500"/>
                                        <p:tgtEl>
                                          <p:spTgt spid="3">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dissolve">
                                      <p:cBhvr>
                                        <p:cTn id="6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313" y="1128713"/>
            <a:ext cx="8743950" cy="4600575"/>
          </a:xfrm>
        </p:spPr>
        <p:txBody>
          <a:bodyPr>
            <a:normAutofit/>
          </a:bodyPr>
          <a:lstStyle/>
          <a:p>
            <a:pPr marL="0" indent="0" algn="ctr">
              <a:buNone/>
            </a:pPr>
            <a:r>
              <a:rPr lang="en-US" sz="3000" dirty="0"/>
              <a:t>Primary Objective of the Study</a:t>
            </a:r>
          </a:p>
          <a:p>
            <a:pPr marL="0" indent="0" algn="ctr">
              <a:buNone/>
            </a:pPr>
            <a:endParaRPr lang="en-US" sz="2700" dirty="0"/>
          </a:p>
          <a:p>
            <a:pPr marL="0" indent="0" algn="ctr">
              <a:buNone/>
            </a:pPr>
            <a:endParaRPr lang="en-US" sz="2700" dirty="0"/>
          </a:p>
          <a:p>
            <a:pPr marL="0" indent="0" algn="ctr">
              <a:buNone/>
            </a:pPr>
            <a:r>
              <a:rPr lang="en-US" sz="2700" dirty="0"/>
              <a:t>What are the population-level consequences of UV-B induced egg mortality?</a:t>
            </a:r>
          </a:p>
          <a:p>
            <a:pPr marL="0" indent="0" algn="ctr">
              <a:buNone/>
            </a:pPr>
            <a:endParaRPr lang="en-US" sz="2700" dirty="0"/>
          </a:p>
          <a:p>
            <a:pPr marL="0" indent="0" algn="ctr">
              <a:buNone/>
            </a:pPr>
            <a:r>
              <a:rPr lang="en-US" sz="2700" dirty="0"/>
              <a:t>For example, if egg survival is reduced from </a:t>
            </a:r>
            <a:r>
              <a:rPr lang="en-US" sz="2700" b="1" dirty="0">
                <a:solidFill>
                  <a:srgbClr val="C00000"/>
                </a:solidFill>
              </a:rPr>
              <a:t>100%</a:t>
            </a:r>
            <a:r>
              <a:rPr lang="en-US" sz="2700" dirty="0"/>
              <a:t> to </a:t>
            </a:r>
            <a:r>
              <a:rPr lang="en-US" sz="2700" b="1" dirty="0">
                <a:solidFill>
                  <a:srgbClr val="C00000"/>
                </a:solidFill>
              </a:rPr>
              <a:t>20%</a:t>
            </a:r>
            <a:r>
              <a:rPr lang="en-US" sz="2700" dirty="0"/>
              <a:t>, what will be the change in adult population size?</a:t>
            </a:r>
          </a:p>
        </p:txBody>
      </p:sp>
    </p:spTree>
    <p:extLst>
      <p:ext uri="{BB962C8B-B14F-4D97-AF65-F5344CB8AC3E}">
        <p14:creationId xmlns:p14="http://schemas.microsoft.com/office/powerpoint/2010/main" val="1932749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313" y="1128713"/>
            <a:ext cx="8743950" cy="4600575"/>
          </a:xfrm>
        </p:spPr>
        <p:txBody>
          <a:bodyPr>
            <a:normAutofit/>
          </a:bodyPr>
          <a:lstStyle/>
          <a:p>
            <a:pPr marL="0" indent="0" algn="ctr">
              <a:buNone/>
            </a:pPr>
            <a:r>
              <a:rPr lang="en-US" sz="3000" dirty="0"/>
              <a:t>Generalized Anuran (Frogs and Toads) Life Cycle</a:t>
            </a:r>
          </a:p>
          <a:p>
            <a:pPr marL="0" indent="0" algn="ctr">
              <a:buNone/>
            </a:pPr>
            <a:endParaRPr lang="en-US" sz="2700" dirty="0"/>
          </a:p>
          <a:p>
            <a:pPr marL="0" indent="0" algn="ctr">
              <a:buNone/>
            </a:pPr>
            <a:endParaRPr lang="en-US" sz="2700" dirty="0"/>
          </a:p>
        </p:txBody>
      </p:sp>
      <p:pic>
        <p:nvPicPr>
          <p:cNvPr id="4" name="Picture 25" descr="toadcycle_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050" y="2258617"/>
            <a:ext cx="4686300" cy="2792015"/>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28"/>
          <p:cNvGrpSpPr>
            <a:grpSpLocks/>
          </p:cNvGrpSpPr>
          <p:nvPr/>
        </p:nvGrpSpPr>
        <p:grpSpPr bwMode="auto">
          <a:xfrm>
            <a:off x="2361014" y="4502946"/>
            <a:ext cx="2743200" cy="1352550"/>
            <a:chOff x="1623" y="3206"/>
            <a:chExt cx="2304" cy="1136"/>
          </a:xfrm>
        </p:grpSpPr>
        <p:sp>
          <p:nvSpPr>
            <p:cNvPr id="7" name="Line 22"/>
            <p:cNvSpPr>
              <a:spLocks noChangeShapeType="1"/>
            </p:cNvSpPr>
            <p:nvPr/>
          </p:nvSpPr>
          <p:spPr bwMode="auto">
            <a:xfrm flipV="1">
              <a:off x="2187" y="3206"/>
              <a:ext cx="495" cy="826"/>
            </a:xfrm>
            <a:prstGeom prst="line">
              <a:avLst/>
            </a:prstGeom>
            <a:noFill/>
            <a:ln w="50800">
              <a:solidFill>
                <a:schemeClr val="accent6">
                  <a:lumMod val="75000"/>
                </a:schemeClr>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1800" dirty="0">
                <a:latin typeface="Avenir Book" panose="02000503020000020003" pitchFamily="2" charset="0"/>
              </a:endParaRPr>
            </a:p>
          </p:txBody>
        </p:sp>
        <p:sp>
          <p:nvSpPr>
            <p:cNvPr id="8" name="Text Box 23" descr="tadsfade-5"/>
            <p:cNvSpPr txBox="1">
              <a:spLocks noChangeArrowheads="1"/>
            </p:cNvSpPr>
            <p:nvPr/>
          </p:nvSpPr>
          <p:spPr bwMode="auto">
            <a:xfrm>
              <a:off x="1623" y="4032"/>
              <a:ext cx="2304" cy="310"/>
            </a:xfrm>
            <a:prstGeom prst="rect">
              <a:avLst/>
            </a:prstGeom>
            <a:noFill/>
            <a:ln>
              <a:noFill/>
            </a:ln>
            <a:effectLst/>
            <a:extLst>
              <a:ext uri="{909E8E84-426E-40dd-AFC4-6F175D3DCCD1}">
                <a14:hiddenFill xmlns:a14="http://schemas.microsoft.com/office/drawing/2010/main" xmlns="">
                  <a:blipFill dpi="0" rotWithShape="0">
                    <a:blip r:embed="rId4"/>
                    <a:srcRect/>
                    <a:stretch>
                      <a:fillRect/>
                    </a:stretch>
                  </a:blipFill>
                </a14:hiddenFill>
              </a:ext>
              <a:ext uri="{91240B29-F687-4f45-9708-019B960494DF}">
                <a14:hiddenLine xmlns:a14="http://schemas.microsoft.com/office/drawing/2010/main" xmlns="" w="508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spAutoFit/>
            </a:bodyPr>
            <a:lstStyle/>
            <a:p>
              <a:r>
                <a:rPr lang="en-US" sz="1800" dirty="0">
                  <a:solidFill>
                    <a:schemeClr val="accent6">
                      <a:lumMod val="75000"/>
                    </a:schemeClr>
                  </a:solidFill>
                  <a:latin typeface="Avenir Book" panose="02000503020000020003" pitchFamily="2" charset="0"/>
                </a:rPr>
                <a:t>Target of concern</a:t>
              </a:r>
            </a:p>
          </p:txBody>
        </p:sp>
      </p:grpSp>
      <p:grpSp>
        <p:nvGrpSpPr>
          <p:cNvPr id="12" name="Group 11">
            <a:extLst>
              <a:ext uri="{FF2B5EF4-FFF2-40B4-BE49-F238E27FC236}">
                <a16:creationId xmlns:a16="http://schemas.microsoft.com/office/drawing/2014/main" id="{1EFE369C-7073-6440-A648-F404BCC5F96A}"/>
              </a:ext>
            </a:extLst>
          </p:cNvPr>
          <p:cNvGrpSpPr/>
          <p:nvPr/>
        </p:nvGrpSpPr>
        <p:grpSpPr>
          <a:xfrm>
            <a:off x="2145763" y="1820974"/>
            <a:ext cx="3361322" cy="843206"/>
            <a:chOff x="2861016" y="1284966"/>
            <a:chExt cx="4481763" cy="1124274"/>
          </a:xfrm>
        </p:grpSpPr>
        <p:sp>
          <p:nvSpPr>
            <p:cNvPr id="9" name="Text Box 23" descr="tadsfade-5">
              <a:extLst>
                <a:ext uri="{FF2B5EF4-FFF2-40B4-BE49-F238E27FC236}">
                  <a16:creationId xmlns:a16="http://schemas.microsoft.com/office/drawing/2014/main" id="{7E2CFBDD-6B52-FC40-9644-098DFF048436}"/>
                </a:ext>
              </a:extLst>
            </p:cNvPr>
            <p:cNvSpPr txBox="1">
              <a:spLocks noChangeArrowheads="1"/>
            </p:cNvSpPr>
            <p:nvPr/>
          </p:nvSpPr>
          <p:spPr bwMode="auto">
            <a:xfrm>
              <a:off x="2861016" y="1284966"/>
              <a:ext cx="4481763" cy="492442"/>
            </a:xfrm>
            <a:prstGeom prst="rect">
              <a:avLst/>
            </a:prstGeom>
            <a:noFill/>
            <a:ln>
              <a:noFill/>
            </a:ln>
            <a:effectLst/>
            <a:extLst>
              <a:ext uri="{909E8E84-426E-40dd-AFC4-6F175D3DCCD1}">
                <a14:hiddenFill xmlns:a14="http://schemas.microsoft.com/office/drawing/2010/main" xmlns="">
                  <a:blipFill dpi="0" rotWithShape="0">
                    <a:blip r:embed="rId4"/>
                    <a:srcRect/>
                    <a:stretch>
                      <a:fillRect/>
                    </a:stretch>
                  </a:blipFill>
                </a14:hiddenFill>
              </a:ext>
              <a:ext uri="{91240B29-F687-4f45-9708-019B960494DF}">
                <a14:hiddenLine xmlns:a14="http://schemas.microsoft.com/office/drawing/2010/main" xmlns="" w="508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a:spAutoFit/>
            </a:bodyPr>
            <a:lstStyle/>
            <a:p>
              <a:r>
                <a:rPr lang="en-US" sz="1800" dirty="0">
                  <a:solidFill>
                    <a:srgbClr val="C00000"/>
                  </a:solidFill>
                  <a:latin typeface="Avenir Book" panose="02000503020000020003" pitchFamily="2" charset="0"/>
                </a:rPr>
                <a:t>Primary effect of environment</a:t>
              </a:r>
            </a:p>
          </p:txBody>
        </p:sp>
        <p:sp>
          <p:nvSpPr>
            <p:cNvPr id="11" name="Line 22">
              <a:extLst>
                <a:ext uri="{FF2B5EF4-FFF2-40B4-BE49-F238E27FC236}">
                  <a16:creationId xmlns:a16="http://schemas.microsoft.com/office/drawing/2014/main" id="{D9C66C34-6B36-004D-BECB-87C286C895FC}"/>
                </a:ext>
              </a:extLst>
            </p:cNvPr>
            <p:cNvSpPr>
              <a:spLocks noChangeShapeType="1"/>
            </p:cNvSpPr>
            <p:nvPr/>
          </p:nvSpPr>
          <p:spPr bwMode="auto">
            <a:xfrm flipH="1">
              <a:off x="5295900" y="1735138"/>
              <a:ext cx="419100" cy="674102"/>
            </a:xfrm>
            <a:prstGeom prst="line">
              <a:avLst/>
            </a:prstGeom>
            <a:noFill/>
            <a:ln w="50800">
              <a:solidFill>
                <a:srgbClr val="C00000"/>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1800" dirty="0">
                <a:latin typeface="Avenir Book" panose="02000503020000020003" pitchFamily="2" charset="0"/>
              </a:endParaRPr>
            </a:p>
          </p:txBody>
        </p:sp>
      </p:grpSp>
      <p:sp>
        <p:nvSpPr>
          <p:cNvPr id="13" name="Text Box 13">
            <a:extLst>
              <a:ext uri="{FF2B5EF4-FFF2-40B4-BE49-F238E27FC236}">
                <a16:creationId xmlns:a16="http://schemas.microsoft.com/office/drawing/2014/main" id="{6387F32C-6763-A54F-8599-AAC996FEE228}"/>
              </a:ext>
            </a:extLst>
          </p:cNvPr>
          <p:cNvSpPr txBox="1">
            <a:spLocks noChangeArrowheads="1"/>
          </p:cNvSpPr>
          <p:nvPr/>
        </p:nvSpPr>
        <p:spPr bwMode="auto">
          <a:xfrm>
            <a:off x="5534526" y="1783893"/>
            <a:ext cx="3583905" cy="4247317"/>
          </a:xfrm>
          <a:prstGeom prst="rect">
            <a:avLst/>
          </a:prstGeom>
          <a:noFill/>
          <a:ln w="19050">
            <a:no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a:spAutoFit/>
          </a:bodyPr>
          <a:lstStyle/>
          <a:p>
            <a:pPr algn="l">
              <a:spcBef>
                <a:spcPct val="0"/>
              </a:spcBef>
              <a:buFont typeface="Symbol" pitchFamily="18" charset="2"/>
              <a:buNone/>
            </a:pPr>
            <a:r>
              <a:rPr lang="en-US" sz="1800" u="sng" dirty="0">
                <a:latin typeface="Avenir Book" panose="02000503020000020003" pitchFamily="2" charset="0"/>
                <a:sym typeface="Symbol" pitchFamily="18" charset="2"/>
              </a:rPr>
              <a:t>State variables</a:t>
            </a:r>
          </a:p>
          <a:p>
            <a:pPr algn="l">
              <a:spcBef>
                <a:spcPct val="0"/>
              </a:spcBef>
              <a:buFont typeface="Symbol" pitchFamily="18" charset="2"/>
              <a:buNone/>
            </a:pPr>
            <a:r>
              <a:rPr lang="en-US" sz="1800" dirty="0">
                <a:latin typeface="Avenir Book" panose="02000503020000020003" pitchFamily="2" charset="0"/>
                <a:sym typeface="Symbol" pitchFamily="18" charset="2"/>
              </a:rPr>
              <a:t>A – adult density</a:t>
            </a:r>
          </a:p>
          <a:p>
            <a:pPr algn="l">
              <a:spcBef>
                <a:spcPct val="0"/>
              </a:spcBef>
              <a:buFont typeface="Symbol" pitchFamily="18" charset="2"/>
              <a:buNone/>
            </a:pPr>
            <a:r>
              <a:rPr lang="en-US" sz="1800" dirty="0">
                <a:latin typeface="Avenir Book" panose="02000503020000020003" pitchFamily="2" charset="0"/>
                <a:sym typeface="Symbol" pitchFamily="18" charset="2"/>
              </a:rPr>
              <a:t>J – juvenile density</a:t>
            </a:r>
          </a:p>
          <a:p>
            <a:pPr algn="l">
              <a:spcBef>
                <a:spcPct val="0"/>
              </a:spcBef>
              <a:buFont typeface="Symbol" pitchFamily="18" charset="2"/>
              <a:buNone/>
            </a:pPr>
            <a:endParaRPr lang="en-US" sz="1800" dirty="0">
              <a:latin typeface="Avenir Book" panose="02000503020000020003" pitchFamily="2" charset="0"/>
              <a:sym typeface="Symbol" pitchFamily="18" charset="2"/>
            </a:endParaRPr>
          </a:p>
          <a:p>
            <a:pPr algn="l">
              <a:spcBef>
                <a:spcPct val="0"/>
              </a:spcBef>
              <a:buFont typeface="Symbol" pitchFamily="18" charset="2"/>
              <a:buNone/>
            </a:pPr>
            <a:r>
              <a:rPr lang="en-US" sz="1800" u="sng" dirty="0">
                <a:latin typeface="Avenir Book" panose="02000503020000020003" pitchFamily="2" charset="0"/>
                <a:sym typeface="Symbol" pitchFamily="18" charset="2"/>
              </a:rPr>
              <a:t>Reproduction parameters</a:t>
            </a:r>
          </a:p>
          <a:p>
            <a:pPr algn="l">
              <a:spcBef>
                <a:spcPct val="0"/>
              </a:spcBef>
              <a:buFont typeface="Symbol" pitchFamily="18" charset="2"/>
              <a:buNone/>
            </a:pPr>
            <a:r>
              <a:rPr lang="en-US" sz="1800" dirty="0">
                <a:latin typeface="Avenir Book" panose="02000503020000020003" pitchFamily="2" charset="0"/>
                <a:sym typeface="Symbol" pitchFamily="18" charset="2"/>
              </a:rPr>
              <a:t> - sex ratio (prop. female) = 0.50</a:t>
            </a:r>
          </a:p>
          <a:p>
            <a:pPr marL="257175" indent="-257175">
              <a:buFont typeface="Symbol" panose="05050102010706020507" pitchFamily="18" charset="2"/>
              <a:buChar char="f"/>
            </a:pPr>
            <a:r>
              <a:rPr lang="en-US" sz="1800" dirty="0">
                <a:latin typeface="Avenir Book" panose="02000503020000020003" pitchFamily="2" charset="0"/>
                <a:cs typeface="Comic Sans MS"/>
                <a:sym typeface="Symbol" pitchFamily="18" charset="2"/>
              </a:rPr>
              <a:t>–</a:t>
            </a:r>
            <a:r>
              <a:rPr lang="en-US" sz="1800" dirty="0">
                <a:latin typeface="Avenir Book" panose="02000503020000020003" pitchFamily="2" charset="0"/>
                <a:sym typeface="Symbol" pitchFamily="18" charset="2"/>
              </a:rPr>
              <a:t> </a:t>
            </a:r>
            <a:r>
              <a:rPr lang="en-US" sz="1800" dirty="0">
                <a:latin typeface="Avenir Book" panose="02000503020000020003" pitchFamily="2" charset="0"/>
                <a:sym typeface="Bookshelf Symbol 3" pitchFamily="18" charset="2"/>
              </a:rPr>
              <a:t>clutch size</a:t>
            </a:r>
          </a:p>
          <a:p>
            <a:pPr algn="l">
              <a:spcBef>
                <a:spcPct val="0"/>
              </a:spcBef>
            </a:pPr>
            <a:endParaRPr lang="en-US" sz="1800" dirty="0">
              <a:latin typeface="Avenir Book" panose="02000503020000020003" pitchFamily="2" charset="0"/>
              <a:sym typeface="Bookshelf Symbol 3" pitchFamily="18" charset="2"/>
            </a:endParaRPr>
          </a:p>
          <a:p>
            <a:pPr algn="l">
              <a:spcBef>
                <a:spcPct val="0"/>
              </a:spcBef>
            </a:pPr>
            <a:r>
              <a:rPr lang="en-US" sz="1800" u="sng" dirty="0">
                <a:latin typeface="Avenir Book" panose="02000503020000020003" pitchFamily="2" charset="0"/>
                <a:sym typeface="Bookshelf Symbol 3" pitchFamily="18" charset="2"/>
              </a:rPr>
              <a:t>Transition probabilities</a:t>
            </a:r>
          </a:p>
          <a:p>
            <a:pPr algn="l">
              <a:spcBef>
                <a:spcPct val="0"/>
              </a:spcBef>
            </a:pPr>
            <a:r>
              <a:rPr lang="en-US" altLang="en-US" sz="1800" dirty="0">
                <a:latin typeface="Avenir Book" panose="02000503020000020003" pitchFamily="2" charset="0"/>
                <a:sym typeface="Symbol" pitchFamily="18" charset="2"/>
              </a:rPr>
              <a:t></a:t>
            </a:r>
            <a:r>
              <a:rPr lang="en-US" altLang="en-US" sz="1800" baseline="-16000" dirty="0">
                <a:latin typeface="Avenir Book" panose="02000503020000020003" pitchFamily="2" charset="0"/>
                <a:sym typeface="Symbol" pitchFamily="18" charset="2"/>
              </a:rPr>
              <a:t>e </a:t>
            </a:r>
            <a:r>
              <a:rPr lang="en-US" altLang="en-US" sz="1800" dirty="0">
                <a:latin typeface="Avenir Book" panose="02000503020000020003" pitchFamily="2" charset="0"/>
                <a:sym typeface="Symbol" pitchFamily="18" charset="2"/>
              </a:rPr>
              <a:t>– egg survival</a:t>
            </a:r>
          </a:p>
          <a:p>
            <a:pPr algn="l">
              <a:spcBef>
                <a:spcPct val="0"/>
              </a:spcBef>
            </a:pPr>
            <a:r>
              <a:rPr lang="en-US" altLang="en-US" sz="1800" dirty="0">
                <a:latin typeface="Avenir Book" panose="02000503020000020003" pitchFamily="2" charset="0"/>
                <a:sym typeface="Symbol" pitchFamily="18" charset="2"/>
              </a:rPr>
              <a:t></a:t>
            </a:r>
            <a:r>
              <a:rPr lang="en-US" altLang="en-US" sz="1800" baseline="-16000" dirty="0">
                <a:latin typeface="Avenir Book" panose="02000503020000020003" pitchFamily="2" charset="0"/>
                <a:sym typeface="Symbol" pitchFamily="18" charset="2"/>
              </a:rPr>
              <a:t>t</a:t>
            </a:r>
            <a:r>
              <a:rPr lang="en-US" altLang="en-US" sz="1800" dirty="0">
                <a:latin typeface="Avenir Book" panose="02000503020000020003" pitchFamily="2" charset="0"/>
                <a:sym typeface="Symbol" pitchFamily="18" charset="2"/>
              </a:rPr>
              <a:t> – tadpole survival</a:t>
            </a:r>
          </a:p>
          <a:p>
            <a:pPr algn="l">
              <a:spcBef>
                <a:spcPct val="0"/>
              </a:spcBef>
            </a:pPr>
            <a:r>
              <a:rPr lang="en-US" altLang="en-US" sz="1800" dirty="0">
                <a:latin typeface="Avenir Book" panose="02000503020000020003" pitchFamily="2" charset="0"/>
                <a:sym typeface="Symbol" pitchFamily="18" charset="2"/>
              </a:rPr>
              <a:t></a:t>
            </a:r>
            <a:r>
              <a:rPr lang="en-US" altLang="en-US" sz="1800" baseline="-16000" dirty="0">
                <a:latin typeface="Avenir Book" panose="02000503020000020003" pitchFamily="2" charset="0"/>
                <a:sym typeface="Symbol" pitchFamily="18" charset="2"/>
              </a:rPr>
              <a:t>m</a:t>
            </a:r>
            <a:r>
              <a:rPr lang="en-US" altLang="en-US" sz="1800" dirty="0">
                <a:latin typeface="Avenir Book" panose="02000503020000020003" pitchFamily="2" charset="0"/>
                <a:sym typeface="Symbol" pitchFamily="18" charset="2"/>
              </a:rPr>
              <a:t> – </a:t>
            </a:r>
            <a:r>
              <a:rPr lang="en-US" altLang="en-US" sz="1800" dirty="0" err="1">
                <a:latin typeface="Avenir Book" panose="02000503020000020003" pitchFamily="2" charset="0"/>
                <a:sym typeface="Symbol" pitchFamily="18" charset="2"/>
              </a:rPr>
              <a:t>metamorph</a:t>
            </a:r>
            <a:r>
              <a:rPr lang="en-US" altLang="en-US" sz="1800" dirty="0">
                <a:latin typeface="Avenir Book" panose="02000503020000020003" pitchFamily="2" charset="0"/>
                <a:sym typeface="Symbol" pitchFamily="18" charset="2"/>
              </a:rPr>
              <a:t> survival</a:t>
            </a:r>
          </a:p>
          <a:p>
            <a:pPr algn="l">
              <a:spcBef>
                <a:spcPct val="0"/>
              </a:spcBef>
            </a:pPr>
            <a:r>
              <a:rPr lang="en-US" altLang="en-US" sz="1800" dirty="0">
                <a:latin typeface="Avenir Book" panose="02000503020000020003" pitchFamily="2" charset="0"/>
                <a:sym typeface="Symbol" pitchFamily="18" charset="2"/>
              </a:rPr>
              <a:t></a:t>
            </a:r>
            <a:r>
              <a:rPr lang="en-US" altLang="en-US" sz="1800" baseline="-16000" dirty="0">
                <a:latin typeface="Avenir Book" panose="02000503020000020003" pitchFamily="2" charset="0"/>
                <a:sym typeface="Symbol" pitchFamily="18" charset="2"/>
              </a:rPr>
              <a:t>J </a:t>
            </a:r>
            <a:r>
              <a:rPr lang="en-US" altLang="en-US" sz="1800" dirty="0">
                <a:latin typeface="Avenir Book" panose="02000503020000020003" pitchFamily="2" charset="0"/>
                <a:sym typeface="Symbol" pitchFamily="18" charset="2"/>
              </a:rPr>
              <a:t>– juvenile survival</a:t>
            </a:r>
          </a:p>
          <a:p>
            <a:pPr algn="l">
              <a:spcBef>
                <a:spcPct val="0"/>
              </a:spcBef>
            </a:pPr>
            <a:r>
              <a:rPr lang="en-US" altLang="en-US" sz="1800" dirty="0">
                <a:latin typeface="Avenir Book" panose="02000503020000020003" pitchFamily="2" charset="0"/>
                <a:sym typeface="Symbol" pitchFamily="18" charset="2"/>
              </a:rPr>
              <a:t></a:t>
            </a:r>
            <a:r>
              <a:rPr lang="en-US" altLang="en-US" sz="1800" baseline="-16000" dirty="0">
                <a:latin typeface="Avenir Book" panose="02000503020000020003" pitchFamily="2" charset="0"/>
                <a:sym typeface="Symbol" pitchFamily="18" charset="2"/>
              </a:rPr>
              <a:t>a</a:t>
            </a:r>
            <a:r>
              <a:rPr lang="en-US" altLang="en-US" sz="1800" dirty="0">
                <a:latin typeface="Avenir Book" panose="02000503020000020003" pitchFamily="2" charset="0"/>
                <a:sym typeface="Symbol" pitchFamily="18" charset="2"/>
              </a:rPr>
              <a:t> – adult survival</a:t>
            </a:r>
          </a:p>
          <a:p>
            <a:pPr>
              <a:spcBef>
                <a:spcPct val="0"/>
              </a:spcBef>
            </a:pPr>
            <a:r>
              <a:rPr lang="en-US" sz="1800" dirty="0">
                <a:latin typeface="Avenir Book" panose="02000503020000020003" pitchFamily="2" charset="0"/>
              </a:rPr>
              <a:t>P  – juvenile maturation to adults</a:t>
            </a:r>
          </a:p>
        </p:txBody>
      </p:sp>
    </p:spTree>
    <p:extLst>
      <p:ext uri="{BB962C8B-B14F-4D97-AF65-F5344CB8AC3E}">
        <p14:creationId xmlns:p14="http://schemas.microsoft.com/office/powerpoint/2010/main" val="393451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981D70-B41C-BC40-BA4F-7F5421CF7DC0}"/>
              </a:ext>
            </a:extLst>
          </p:cNvPr>
          <p:cNvSpPr txBox="1"/>
          <p:nvPr/>
        </p:nvSpPr>
        <p:spPr>
          <a:xfrm>
            <a:off x="210695" y="1274088"/>
            <a:ext cx="8933305" cy="5355312"/>
          </a:xfrm>
          <a:prstGeom prst="rect">
            <a:avLst/>
          </a:prstGeom>
          <a:noFill/>
        </p:spPr>
        <p:txBody>
          <a:bodyPr wrap="square" rtlCol="0">
            <a:spAutoFit/>
          </a:bodyPr>
          <a:lstStyle/>
          <a:p>
            <a:r>
              <a:rPr lang="en-US" dirty="0">
                <a:latin typeface="+mn-lt"/>
              </a:rPr>
              <a:t>Problem 1:</a:t>
            </a:r>
          </a:p>
          <a:p>
            <a:endParaRPr lang="en-US" dirty="0">
              <a:latin typeface="+mn-lt"/>
            </a:endParaRPr>
          </a:p>
          <a:p>
            <a:r>
              <a:rPr lang="en-US" sz="2100" dirty="0">
                <a:latin typeface="+mn-lt"/>
              </a:rPr>
              <a:t>Given the generalized life cycle used in this paper, assume that you observe an adult frog at “Year 1” (which was immature the year before)...</a:t>
            </a:r>
          </a:p>
          <a:p>
            <a:endParaRPr lang="en-US" sz="2100" dirty="0">
              <a:latin typeface="+mn-lt"/>
            </a:endParaRPr>
          </a:p>
          <a:p>
            <a:pPr marL="345281" indent="-345281">
              <a:buFont typeface="+mj-lt"/>
              <a:buAutoNum type="alphaLcParenR"/>
            </a:pPr>
            <a:r>
              <a:rPr lang="en-US" sz="2100" dirty="0">
                <a:latin typeface="+mn-lt"/>
              </a:rPr>
              <a:t>will it be alive 1 year later?</a:t>
            </a:r>
          </a:p>
          <a:p>
            <a:pPr marL="345281" indent="-345281">
              <a:buFont typeface="+mj-lt"/>
              <a:buAutoNum type="alphaLcParenR"/>
            </a:pPr>
            <a:endParaRPr lang="en-US" sz="2100" dirty="0">
              <a:latin typeface="+mn-lt"/>
            </a:endParaRPr>
          </a:p>
          <a:p>
            <a:pPr marL="345281" indent="-345281">
              <a:buFont typeface="+mj-lt"/>
              <a:buAutoNum type="alphaLcParenR"/>
            </a:pPr>
            <a:r>
              <a:rPr lang="en-US" sz="2100" dirty="0">
                <a:latin typeface="+mn-lt"/>
              </a:rPr>
              <a:t>will there be eggs present one year later that were spawned from that adult?</a:t>
            </a:r>
          </a:p>
          <a:p>
            <a:pPr marL="345281" indent="-345281">
              <a:buFont typeface="+mj-lt"/>
              <a:buAutoNum type="alphaLcParenR"/>
            </a:pPr>
            <a:endParaRPr lang="en-US" sz="2100" dirty="0">
              <a:latin typeface="+mn-lt"/>
            </a:endParaRPr>
          </a:p>
          <a:p>
            <a:pPr marL="345281" indent="-345281">
              <a:buFont typeface="+mj-lt"/>
              <a:buAutoNum type="alphaLcParenR"/>
            </a:pPr>
            <a:r>
              <a:rPr lang="en-US" sz="2100" dirty="0">
                <a:latin typeface="+mn-lt"/>
              </a:rPr>
              <a:t>will there will be tadpoles present one year later that were spawned from that frog?</a:t>
            </a:r>
          </a:p>
          <a:p>
            <a:pPr marL="345281" indent="-345281">
              <a:buFont typeface="+mj-lt"/>
              <a:buAutoNum type="alphaLcParenR"/>
            </a:pPr>
            <a:endParaRPr lang="en-US" sz="2100" dirty="0">
              <a:latin typeface="+mn-lt"/>
            </a:endParaRPr>
          </a:p>
          <a:p>
            <a:pPr marL="345281" indent="-345281">
              <a:buFont typeface="+mj-lt"/>
              <a:buAutoNum type="alphaLcParenR"/>
            </a:pPr>
            <a:r>
              <a:rPr lang="en-US" sz="2100" dirty="0">
                <a:latin typeface="+mn-lt"/>
              </a:rPr>
              <a:t>will there be </a:t>
            </a:r>
            <a:r>
              <a:rPr lang="en-US" sz="2100" dirty="0" err="1">
                <a:latin typeface="+mn-lt"/>
              </a:rPr>
              <a:t>metamorphs</a:t>
            </a:r>
            <a:r>
              <a:rPr lang="en-US" sz="2100" dirty="0">
                <a:latin typeface="+mn-lt"/>
              </a:rPr>
              <a:t> present one year later that were spawned from that frog?</a:t>
            </a:r>
          </a:p>
          <a:p>
            <a:pPr marL="345281" indent="-345281">
              <a:buFont typeface="+mj-lt"/>
              <a:buAutoNum type="alphaLcParenR"/>
            </a:pPr>
            <a:endParaRPr lang="en-US" sz="2100" dirty="0">
              <a:latin typeface="+mn-lt"/>
            </a:endParaRPr>
          </a:p>
          <a:p>
            <a:pPr marL="345281" indent="-345281">
              <a:buFont typeface="+mj-lt"/>
              <a:buAutoNum type="alphaLcParenR"/>
            </a:pPr>
            <a:r>
              <a:rPr lang="en-US" sz="2100" dirty="0">
                <a:latin typeface="+mn-lt"/>
              </a:rPr>
              <a:t>will be juveniles present in Year 2 that were spawned from that frog?</a:t>
            </a:r>
          </a:p>
        </p:txBody>
      </p:sp>
      <p:pic>
        <p:nvPicPr>
          <p:cNvPr id="5" name="Picture 25" descr="toadcycle_copy">
            <a:extLst>
              <a:ext uri="{FF2B5EF4-FFF2-40B4-BE49-F238E27FC236}">
                <a16:creationId xmlns:a16="http://schemas.microsoft.com/office/drawing/2014/main" id="{432EF69A-6B77-9C45-811B-68EB154FF8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6562" y="76200"/>
            <a:ext cx="3172490" cy="189011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7660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dissolve">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dissolve">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animEffect transition="in" filter="dissolve">
                                      <p:cBhvr>
                                        <p:cTn id="17" dur="500"/>
                                        <p:tgtEl>
                                          <p:spTgt spid="4">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10" end="10"/>
                                            </p:txEl>
                                          </p:spTgt>
                                        </p:tgtEl>
                                        <p:attrNameLst>
                                          <p:attrName>style.visibility</p:attrName>
                                        </p:attrNameLst>
                                      </p:cBhvr>
                                      <p:to>
                                        <p:strVal val="visible"/>
                                      </p:to>
                                    </p:set>
                                    <p:animEffect transition="in" filter="dissolve">
                                      <p:cBhvr>
                                        <p:cTn id="22" dur="500"/>
                                        <p:tgtEl>
                                          <p:spTgt spid="4">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animEffect transition="in" filter="dissolve">
                                      <p:cBhvr>
                                        <p:cTn id="27"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313" y="1128712"/>
            <a:ext cx="8743950" cy="4872038"/>
          </a:xfrm>
        </p:spPr>
        <p:txBody>
          <a:bodyPr>
            <a:normAutofit/>
          </a:bodyPr>
          <a:lstStyle/>
          <a:p>
            <a:pPr marL="0" indent="0" algn="ctr">
              <a:buNone/>
            </a:pPr>
            <a:endParaRPr lang="en-US" sz="3000" dirty="0"/>
          </a:p>
          <a:p>
            <a:pPr marL="0" indent="0" algn="ctr">
              <a:buNone/>
            </a:pPr>
            <a:endParaRPr lang="en-US" sz="3000" dirty="0"/>
          </a:p>
          <a:p>
            <a:pPr marL="0" indent="0" algn="ctr">
              <a:buNone/>
            </a:pPr>
            <a:endParaRPr lang="en-US" sz="3000" dirty="0"/>
          </a:p>
          <a:p>
            <a:pPr marL="0" indent="0" algn="ctr">
              <a:buNone/>
            </a:pPr>
            <a:endParaRPr lang="en-US" sz="3000" dirty="0"/>
          </a:p>
          <a:p>
            <a:pPr marL="0" indent="0" algn="ctr">
              <a:buNone/>
            </a:pPr>
            <a:endParaRPr lang="en-US" sz="3000" dirty="0"/>
          </a:p>
          <a:p>
            <a:pPr marL="0" indent="0" algn="ctr">
              <a:buNone/>
            </a:pPr>
            <a:endParaRPr lang="en-US" sz="3000" dirty="0"/>
          </a:p>
          <a:p>
            <a:pPr marL="0" indent="0" algn="ctr">
              <a:buNone/>
            </a:pPr>
            <a:endParaRPr lang="en-US" sz="3000" dirty="0"/>
          </a:p>
          <a:p>
            <a:pPr marL="0" indent="0" algn="ctr">
              <a:buNone/>
            </a:pPr>
            <a:endParaRPr lang="en-US" dirty="0"/>
          </a:p>
          <a:p>
            <a:pPr marL="0" indent="0" algn="ctr">
              <a:buNone/>
            </a:pPr>
            <a:endParaRPr lang="en-US" dirty="0"/>
          </a:p>
          <a:p>
            <a:pPr marL="0" indent="0" algn="ctr">
              <a:buNone/>
            </a:pPr>
            <a:endParaRPr lang="en-US" sz="2700" dirty="0"/>
          </a:p>
          <a:p>
            <a:pPr marL="0" indent="0" algn="ctr">
              <a:buNone/>
            </a:pPr>
            <a:endParaRPr lang="en-US" sz="2700" dirty="0"/>
          </a:p>
        </p:txBody>
      </p:sp>
      <p:pic>
        <p:nvPicPr>
          <p:cNvPr id="4" name="Picture 25" descr="toadcycle_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8850" y="857250"/>
            <a:ext cx="4686300" cy="2792015"/>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2486025" y="857249"/>
            <a:ext cx="4114800" cy="154185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Avenir Book" panose="02000503020000020003" pitchFamily="2" charset="0"/>
            </a:endParaRPr>
          </a:p>
        </p:txBody>
      </p:sp>
      <p:sp>
        <p:nvSpPr>
          <p:cNvPr id="10" name="TextBox 9"/>
          <p:cNvSpPr txBox="1"/>
          <p:nvPr/>
        </p:nvSpPr>
        <p:spPr>
          <a:xfrm>
            <a:off x="4024873" y="474498"/>
            <a:ext cx="1048871" cy="415498"/>
          </a:xfrm>
          <a:prstGeom prst="rect">
            <a:avLst/>
          </a:prstGeom>
          <a:noFill/>
        </p:spPr>
        <p:txBody>
          <a:bodyPr wrap="square" rtlCol="0">
            <a:spAutoFit/>
          </a:bodyPr>
          <a:lstStyle/>
          <a:p>
            <a:pPr algn="ctr"/>
            <a:r>
              <a:rPr lang="en-US" sz="2100" dirty="0">
                <a:solidFill>
                  <a:srgbClr val="C00000"/>
                </a:solidFill>
                <a:latin typeface="Avenir Book" panose="02000503020000020003" pitchFamily="2" charset="0"/>
              </a:rPr>
              <a:t>F(A)</a:t>
            </a:r>
          </a:p>
        </p:txBody>
      </p:sp>
      <p:pic>
        <p:nvPicPr>
          <p:cNvPr id="8" name="Picture 7">
            <a:extLst>
              <a:ext uri="{FF2B5EF4-FFF2-40B4-BE49-F238E27FC236}">
                <a16:creationId xmlns:a16="http://schemas.microsoft.com/office/drawing/2014/main" id="{F50C1544-EC74-A546-89D6-77D4D428A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4458893"/>
            <a:ext cx="5613400" cy="1320800"/>
          </a:xfrm>
          <a:prstGeom prst="rect">
            <a:avLst/>
          </a:prstGeom>
        </p:spPr>
      </p:pic>
    </p:spTree>
    <p:extLst>
      <p:ext uri="{BB962C8B-B14F-4D97-AF65-F5344CB8AC3E}">
        <p14:creationId xmlns:p14="http://schemas.microsoft.com/office/powerpoint/2010/main" val="3873091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587" y="1396007"/>
            <a:ext cx="8658225" cy="4429125"/>
          </a:xfrm>
        </p:spPr>
        <p:txBody>
          <a:bodyPr>
            <a:noAutofit/>
          </a:bodyPr>
          <a:lstStyle/>
          <a:p>
            <a:pPr marL="0" indent="0">
              <a:buNone/>
            </a:pPr>
            <a:r>
              <a:rPr lang="en-US" sz="2800" dirty="0"/>
              <a:t>Problem 2:</a:t>
            </a:r>
          </a:p>
          <a:p>
            <a:pPr marL="0" indent="0">
              <a:buNone/>
            </a:pPr>
            <a:endParaRPr lang="en-US" sz="2800" dirty="0"/>
          </a:p>
          <a:p>
            <a:pPr marL="0" indent="0">
              <a:buNone/>
            </a:pPr>
            <a:endParaRPr lang="en-US" sz="2800" dirty="0"/>
          </a:p>
          <a:p>
            <a:pPr marL="0" indent="0">
              <a:buNone/>
            </a:pPr>
            <a:r>
              <a:rPr lang="en-US" sz="2800" dirty="0"/>
              <a:t>Based on the life cycle diagram:</a:t>
            </a:r>
          </a:p>
          <a:p>
            <a:pPr marL="0" indent="0">
              <a:buNone/>
            </a:pPr>
            <a:endParaRPr lang="en-US" sz="2800" dirty="0"/>
          </a:p>
          <a:p>
            <a:pPr marL="557213" indent="-557213">
              <a:buFont typeface="+mj-lt"/>
              <a:buAutoNum type="arabicPeriod"/>
            </a:pPr>
            <a:r>
              <a:rPr lang="en-US" sz="2800" dirty="0"/>
              <a:t>Write out an equation that describes the number of Juveniles at time t+1 as a function of the number of Juveniles at time t and the number of Adults at time t. </a:t>
            </a:r>
          </a:p>
          <a:p>
            <a:pPr marL="557213" indent="-557213">
              <a:buFont typeface="+mj-lt"/>
              <a:buAutoNum type="arabicPeriod"/>
            </a:pPr>
            <a:r>
              <a:rPr lang="en-US" sz="2800" dirty="0"/>
              <a:t>Write out an equation that describes the number of Adults at time t+1 as a function of the number of Juveniles at time t and the number of Adults at time t. </a:t>
            </a:r>
          </a:p>
        </p:txBody>
      </p:sp>
      <p:pic>
        <p:nvPicPr>
          <p:cNvPr id="4" name="Picture 25" descr="toadcycle_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7700" y="0"/>
            <a:ext cx="4686300" cy="279201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949332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3" name="Picture 3" descr="toadcycle_cop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57450" y="1043741"/>
            <a:ext cx="4686300" cy="2792016"/>
          </a:xfrm>
          <a:prstGeom prst="rect">
            <a:avLst/>
          </a:prstGeom>
          <a:noFill/>
          <a:extLst>
            <a:ext uri="{909E8E84-426E-40dd-AFC4-6F175D3DCCD1}">
              <a14:hiddenFill xmlns:a14="http://schemas.microsoft.com/office/drawing/2010/main" xmlns="">
                <a:solidFill>
                  <a:srgbClr val="FFFFFF"/>
                </a:solidFill>
              </a14:hiddenFill>
            </a:ext>
          </a:extLst>
        </p:spPr>
      </p:pic>
      <p:sp>
        <p:nvSpPr>
          <p:cNvPr id="194564" name="Freeform 4" descr="tadsfade-5"/>
          <p:cNvSpPr>
            <a:spLocks/>
          </p:cNvSpPr>
          <p:nvPr/>
        </p:nvSpPr>
        <p:spPr bwMode="auto">
          <a:xfrm>
            <a:off x="2066925" y="1321157"/>
            <a:ext cx="3267075" cy="1000125"/>
          </a:xfrm>
          <a:custGeom>
            <a:avLst/>
            <a:gdLst>
              <a:gd name="T0" fmla="*/ 1200 w 2744"/>
              <a:gd name="T1" fmla="*/ 768 h 840"/>
              <a:gd name="T2" fmla="*/ 1536 w 2744"/>
              <a:gd name="T3" fmla="*/ 768 h 840"/>
              <a:gd name="T4" fmla="*/ 1632 w 2744"/>
              <a:gd name="T5" fmla="*/ 768 h 840"/>
              <a:gd name="T6" fmla="*/ 1824 w 2744"/>
              <a:gd name="T7" fmla="*/ 816 h 840"/>
              <a:gd name="T8" fmla="*/ 2016 w 2744"/>
              <a:gd name="T9" fmla="*/ 768 h 840"/>
              <a:gd name="T10" fmla="*/ 2160 w 2744"/>
              <a:gd name="T11" fmla="*/ 624 h 840"/>
              <a:gd name="T12" fmla="*/ 2352 w 2744"/>
              <a:gd name="T13" fmla="*/ 576 h 840"/>
              <a:gd name="T14" fmla="*/ 2496 w 2744"/>
              <a:gd name="T15" fmla="*/ 528 h 840"/>
              <a:gd name="T16" fmla="*/ 2688 w 2744"/>
              <a:gd name="T17" fmla="*/ 432 h 840"/>
              <a:gd name="T18" fmla="*/ 2736 w 2744"/>
              <a:gd name="T19" fmla="*/ 288 h 840"/>
              <a:gd name="T20" fmla="*/ 2640 w 2744"/>
              <a:gd name="T21" fmla="*/ 144 h 840"/>
              <a:gd name="T22" fmla="*/ 2448 w 2744"/>
              <a:gd name="T23" fmla="*/ 96 h 840"/>
              <a:gd name="T24" fmla="*/ 2208 w 2744"/>
              <a:gd name="T25" fmla="*/ 96 h 840"/>
              <a:gd name="T26" fmla="*/ 1968 w 2744"/>
              <a:gd name="T27" fmla="*/ 96 h 840"/>
              <a:gd name="T28" fmla="*/ 1584 w 2744"/>
              <a:gd name="T29" fmla="*/ 96 h 840"/>
              <a:gd name="T30" fmla="*/ 1488 w 2744"/>
              <a:gd name="T31" fmla="*/ 192 h 840"/>
              <a:gd name="T32" fmla="*/ 1248 w 2744"/>
              <a:gd name="T33" fmla="*/ 192 h 840"/>
              <a:gd name="T34" fmla="*/ 1056 w 2744"/>
              <a:gd name="T35" fmla="*/ 144 h 840"/>
              <a:gd name="T36" fmla="*/ 960 w 2744"/>
              <a:gd name="T37" fmla="*/ 0 h 840"/>
              <a:gd name="T38" fmla="*/ 576 w 2744"/>
              <a:gd name="T39" fmla="*/ 144 h 840"/>
              <a:gd name="T40" fmla="*/ 480 w 2744"/>
              <a:gd name="T41" fmla="*/ 240 h 840"/>
              <a:gd name="T42" fmla="*/ 144 w 2744"/>
              <a:gd name="T43" fmla="*/ 432 h 840"/>
              <a:gd name="T44" fmla="*/ 0 w 2744"/>
              <a:gd name="T45" fmla="*/ 672 h 840"/>
              <a:gd name="T46" fmla="*/ 144 w 2744"/>
              <a:gd name="T47" fmla="*/ 816 h 840"/>
              <a:gd name="T48" fmla="*/ 480 w 2744"/>
              <a:gd name="T49" fmla="*/ 816 h 840"/>
              <a:gd name="T50" fmla="*/ 816 w 2744"/>
              <a:gd name="T51" fmla="*/ 720 h 840"/>
              <a:gd name="T52" fmla="*/ 1104 w 2744"/>
              <a:gd name="T53" fmla="*/ 72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44" h="840">
                <a:moveTo>
                  <a:pt x="1200" y="768"/>
                </a:moveTo>
                <a:cubicBezTo>
                  <a:pt x="1332" y="768"/>
                  <a:pt x="1464" y="768"/>
                  <a:pt x="1536" y="768"/>
                </a:cubicBezTo>
                <a:cubicBezTo>
                  <a:pt x="1608" y="768"/>
                  <a:pt x="1584" y="760"/>
                  <a:pt x="1632" y="768"/>
                </a:cubicBezTo>
                <a:cubicBezTo>
                  <a:pt x="1680" y="776"/>
                  <a:pt x="1760" y="816"/>
                  <a:pt x="1824" y="816"/>
                </a:cubicBezTo>
                <a:cubicBezTo>
                  <a:pt x="1888" y="816"/>
                  <a:pt x="1960" y="800"/>
                  <a:pt x="2016" y="768"/>
                </a:cubicBezTo>
                <a:cubicBezTo>
                  <a:pt x="2072" y="736"/>
                  <a:pt x="2104" y="656"/>
                  <a:pt x="2160" y="624"/>
                </a:cubicBezTo>
                <a:cubicBezTo>
                  <a:pt x="2216" y="592"/>
                  <a:pt x="2296" y="592"/>
                  <a:pt x="2352" y="576"/>
                </a:cubicBezTo>
                <a:cubicBezTo>
                  <a:pt x="2408" y="560"/>
                  <a:pt x="2440" y="552"/>
                  <a:pt x="2496" y="528"/>
                </a:cubicBezTo>
                <a:cubicBezTo>
                  <a:pt x="2552" y="504"/>
                  <a:pt x="2648" y="472"/>
                  <a:pt x="2688" y="432"/>
                </a:cubicBezTo>
                <a:cubicBezTo>
                  <a:pt x="2728" y="392"/>
                  <a:pt x="2744" y="336"/>
                  <a:pt x="2736" y="288"/>
                </a:cubicBezTo>
                <a:cubicBezTo>
                  <a:pt x="2728" y="240"/>
                  <a:pt x="2688" y="176"/>
                  <a:pt x="2640" y="144"/>
                </a:cubicBezTo>
                <a:cubicBezTo>
                  <a:pt x="2592" y="112"/>
                  <a:pt x="2520" y="104"/>
                  <a:pt x="2448" y="96"/>
                </a:cubicBezTo>
                <a:cubicBezTo>
                  <a:pt x="2376" y="88"/>
                  <a:pt x="2288" y="96"/>
                  <a:pt x="2208" y="96"/>
                </a:cubicBezTo>
                <a:cubicBezTo>
                  <a:pt x="2128" y="96"/>
                  <a:pt x="2072" y="96"/>
                  <a:pt x="1968" y="96"/>
                </a:cubicBezTo>
                <a:cubicBezTo>
                  <a:pt x="1864" y="96"/>
                  <a:pt x="1664" y="80"/>
                  <a:pt x="1584" y="96"/>
                </a:cubicBezTo>
                <a:cubicBezTo>
                  <a:pt x="1504" y="112"/>
                  <a:pt x="1544" y="176"/>
                  <a:pt x="1488" y="192"/>
                </a:cubicBezTo>
                <a:cubicBezTo>
                  <a:pt x="1432" y="208"/>
                  <a:pt x="1320" y="200"/>
                  <a:pt x="1248" y="192"/>
                </a:cubicBezTo>
                <a:cubicBezTo>
                  <a:pt x="1176" y="184"/>
                  <a:pt x="1104" y="176"/>
                  <a:pt x="1056" y="144"/>
                </a:cubicBezTo>
                <a:cubicBezTo>
                  <a:pt x="1008" y="112"/>
                  <a:pt x="1040" y="0"/>
                  <a:pt x="960" y="0"/>
                </a:cubicBezTo>
                <a:cubicBezTo>
                  <a:pt x="880" y="0"/>
                  <a:pt x="656" y="104"/>
                  <a:pt x="576" y="144"/>
                </a:cubicBezTo>
                <a:cubicBezTo>
                  <a:pt x="496" y="184"/>
                  <a:pt x="552" y="192"/>
                  <a:pt x="480" y="240"/>
                </a:cubicBezTo>
                <a:cubicBezTo>
                  <a:pt x="408" y="288"/>
                  <a:pt x="224" y="360"/>
                  <a:pt x="144" y="432"/>
                </a:cubicBezTo>
                <a:cubicBezTo>
                  <a:pt x="64" y="504"/>
                  <a:pt x="0" y="608"/>
                  <a:pt x="0" y="672"/>
                </a:cubicBezTo>
                <a:cubicBezTo>
                  <a:pt x="0" y="736"/>
                  <a:pt x="64" y="792"/>
                  <a:pt x="144" y="816"/>
                </a:cubicBezTo>
                <a:cubicBezTo>
                  <a:pt x="224" y="840"/>
                  <a:pt x="368" y="832"/>
                  <a:pt x="480" y="816"/>
                </a:cubicBezTo>
                <a:cubicBezTo>
                  <a:pt x="592" y="800"/>
                  <a:pt x="712" y="736"/>
                  <a:pt x="816" y="720"/>
                </a:cubicBezTo>
                <a:cubicBezTo>
                  <a:pt x="920" y="704"/>
                  <a:pt x="1048" y="712"/>
                  <a:pt x="1104" y="720"/>
                </a:cubicBezTo>
              </a:path>
            </a:pathLst>
          </a:custGeom>
          <a:noFill/>
          <a:ln>
            <a:noFill/>
          </a:ln>
          <a:effectLst/>
          <a:extLst>
            <a:ext uri="{909E8E84-426E-40dd-AFC4-6F175D3DCCD1}">
              <a14:hiddenFill xmlns:a14="http://schemas.microsoft.com/office/drawing/2010/main" xmlns="">
                <a:blipFill dpi="0" rotWithShape="0">
                  <a:blip r:embed="rId4"/>
                  <a:srcRect/>
                  <a:stretch>
                    <a:fillRect/>
                  </a:stretch>
                </a:blipFill>
              </a14:hiddenFill>
            </a:ext>
            <a:ext uri="{91240B29-F687-4f45-9708-019B960494DF}">
              <a14:hiddenLine xmlns:a14="http://schemas.microsoft.com/office/drawing/2010/main" xmlns="" w="50800" cap="flat" cmpd="sng">
                <a:solidFill>
                  <a:srgbClr val="000000"/>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1800" dirty="0">
              <a:latin typeface="Avenir Book" panose="02000503020000020003" pitchFamily="2" charset="0"/>
            </a:endParaRPr>
          </a:p>
        </p:txBody>
      </p:sp>
      <p:sp>
        <p:nvSpPr>
          <p:cNvPr id="194574" name="Oval 14"/>
          <p:cNvSpPr>
            <a:spLocks noChangeArrowheads="1"/>
          </p:cNvSpPr>
          <p:nvPr/>
        </p:nvSpPr>
        <p:spPr bwMode="auto">
          <a:xfrm>
            <a:off x="2571750" y="2929691"/>
            <a:ext cx="1143000" cy="1085850"/>
          </a:xfrm>
          <a:prstGeom prst="ellipse">
            <a:avLst/>
          </a:prstGeom>
          <a:solidFill>
            <a:schemeClr val="hlink">
              <a:alpha val="39999"/>
            </a:schemeClr>
          </a:solidFill>
          <a:ln w="50800" algn="ctr">
            <a:solidFill>
              <a:srgbClr val="0070C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solidFill>
                <a:srgbClr val="0070C0"/>
              </a:solidFill>
              <a:latin typeface="Avenir Book" panose="02000503020000020003" pitchFamily="2" charset="0"/>
            </a:endParaRPr>
          </a:p>
        </p:txBody>
      </p:sp>
      <p:sp>
        <p:nvSpPr>
          <p:cNvPr id="194578" name="Text Box 18"/>
          <p:cNvSpPr txBox="1">
            <a:spLocks noChangeArrowheads="1"/>
          </p:cNvSpPr>
          <p:nvPr/>
        </p:nvSpPr>
        <p:spPr bwMode="auto">
          <a:xfrm>
            <a:off x="4232108" y="4337045"/>
            <a:ext cx="691515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0800" algn="ctr">
                <a:solidFill>
                  <a:srgbClr val="FF66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sz="1800" dirty="0">
                <a:latin typeface="Avenir Book" panose="02000503020000020003" pitchFamily="2" charset="0"/>
              </a:rPr>
              <a:t>Where do next year’s juveniles come from?</a:t>
            </a:r>
          </a:p>
        </p:txBody>
      </p:sp>
      <p:sp>
        <p:nvSpPr>
          <p:cNvPr id="194580" name="Freeform 20"/>
          <p:cNvSpPr>
            <a:spLocks/>
          </p:cNvSpPr>
          <p:nvPr/>
        </p:nvSpPr>
        <p:spPr bwMode="auto">
          <a:xfrm rot="1569259">
            <a:off x="571272" y="1178493"/>
            <a:ext cx="2314575" cy="3829050"/>
          </a:xfrm>
          <a:custGeom>
            <a:avLst/>
            <a:gdLst>
              <a:gd name="T0" fmla="*/ 1944 w 1944"/>
              <a:gd name="T1" fmla="*/ 3216 h 3216"/>
              <a:gd name="T2" fmla="*/ 264 w 1944"/>
              <a:gd name="T3" fmla="*/ 1872 h 3216"/>
              <a:gd name="T4" fmla="*/ 360 w 1944"/>
              <a:gd name="T5" fmla="*/ 384 h 3216"/>
              <a:gd name="T6" fmla="*/ 1080 w 1944"/>
              <a:gd name="T7" fmla="*/ 0 h 3216"/>
            </a:gdLst>
            <a:ahLst/>
            <a:cxnLst>
              <a:cxn ang="0">
                <a:pos x="T0" y="T1"/>
              </a:cxn>
              <a:cxn ang="0">
                <a:pos x="T2" y="T3"/>
              </a:cxn>
              <a:cxn ang="0">
                <a:pos x="T4" y="T5"/>
              </a:cxn>
              <a:cxn ang="0">
                <a:pos x="T6" y="T7"/>
              </a:cxn>
            </a:cxnLst>
            <a:rect l="0" t="0" r="r" b="b"/>
            <a:pathLst>
              <a:path w="1944" h="3216">
                <a:moveTo>
                  <a:pt x="1944" y="3216"/>
                </a:moveTo>
                <a:cubicBezTo>
                  <a:pt x="1236" y="2780"/>
                  <a:pt x="528" y="2344"/>
                  <a:pt x="264" y="1872"/>
                </a:cubicBezTo>
                <a:cubicBezTo>
                  <a:pt x="0" y="1400"/>
                  <a:pt x="224" y="696"/>
                  <a:pt x="360" y="384"/>
                </a:cubicBezTo>
                <a:cubicBezTo>
                  <a:pt x="496" y="72"/>
                  <a:pt x="788" y="36"/>
                  <a:pt x="1080" y="0"/>
                </a:cubicBezTo>
              </a:path>
            </a:pathLst>
          </a:custGeom>
          <a:noFill/>
          <a:ln w="50800" cap="flat" cmpd="sng">
            <a:solidFill>
              <a:srgbClr val="C00000"/>
            </a:solidFill>
            <a:prstDash val="solid"/>
            <a:round/>
            <a:headEnd type="none" w="med" len="me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1800" dirty="0">
              <a:latin typeface="Avenir Book" panose="02000503020000020003" pitchFamily="2" charset="0"/>
            </a:endParaRPr>
          </a:p>
        </p:txBody>
      </p:sp>
      <p:sp>
        <p:nvSpPr>
          <p:cNvPr id="194581" name="Freeform 21"/>
          <p:cNvSpPr>
            <a:spLocks/>
          </p:cNvSpPr>
          <p:nvPr/>
        </p:nvSpPr>
        <p:spPr bwMode="auto">
          <a:xfrm>
            <a:off x="3441032" y="4044951"/>
            <a:ext cx="517358" cy="1203825"/>
          </a:xfrm>
          <a:custGeom>
            <a:avLst/>
            <a:gdLst>
              <a:gd name="T0" fmla="*/ 1968 w 1968"/>
              <a:gd name="T1" fmla="*/ 960 h 960"/>
              <a:gd name="T2" fmla="*/ 0 w 1968"/>
              <a:gd name="T3" fmla="*/ 0 h 960"/>
            </a:gdLst>
            <a:ahLst/>
            <a:cxnLst>
              <a:cxn ang="0">
                <a:pos x="T0" y="T1"/>
              </a:cxn>
              <a:cxn ang="0">
                <a:pos x="T2" y="T3"/>
              </a:cxn>
            </a:cxnLst>
            <a:rect l="0" t="0" r="r" b="b"/>
            <a:pathLst>
              <a:path w="1968" h="960">
                <a:moveTo>
                  <a:pt x="1968" y="960"/>
                </a:moveTo>
                <a:cubicBezTo>
                  <a:pt x="1968" y="960"/>
                  <a:pt x="984" y="480"/>
                  <a:pt x="0" y="0"/>
                </a:cubicBezTo>
              </a:path>
            </a:pathLst>
          </a:custGeom>
          <a:noFill/>
          <a:ln w="50800" cap="flat" cmpd="sng">
            <a:solidFill>
              <a:srgbClr val="0070C0"/>
            </a:solidFill>
            <a:prstDash val="solid"/>
            <a:round/>
            <a:headEnd type="none" w="med" len="me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1800" dirty="0">
              <a:latin typeface="Avenir Book" panose="02000503020000020003" pitchFamily="2"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8686CEB-55BB-744E-93D1-10969A51024B}"/>
                  </a:ext>
                </a:extLst>
              </p:cNvPr>
              <p:cNvSpPr txBox="1"/>
              <p:nvPr/>
            </p:nvSpPr>
            <p:spPr>
              <a:xfrm>
                <a:off x="282208" y="5351047"/>
                <a:ext cx="8596905" cy="453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700" i="1">
                              <a:latin typeface="Cambria Math" panose="02040503050406030204" pitchFamily="18" charset="0"/>
                            </a:rPr>
                          </m:ctrlPr>
                        </m:sSubPr>
                        <m:e>
                          <m:r>
                            <m:rPr>
                              <m:sty m:val="p"/>
                            </m:rPr>
                            <a:rPr lang="en-US" sz="2700">
                              <a:latin typeface="Cambria Math" panose="02040503050406030204" pitchFamily="18" charset="0"/>
                            </a:rPr>
                            <m:t>J</m:t>
                          </m:r>
                        </m:e>
                        <m:sub>
                          <m:r>
                            <m:rPr>
                              <m:sty m:val="p"/>
                            </m:rPr>
                            <a:rPr lang="en-US" sz="2700">
                              <a:latin typeface="Cambria Math" panose="02040503050406030204" pitchFamily="18" charset="0"/>
                            </a:rPr>
                            <m:t>t</m:t>
                          </m:r>
                          <m:r>
                            <a:rPr lang="en-US" sz="2700">
                              <a:latin typeface="Cambria Math" panose="02040503050406030204" pitchFamily="18" charset="0"/>
                            </a:rPr>
                            <m:t>+1</m:t>
                          </m:r>
                        </m:sub>
                      </m:sSub>
                      <m:r>
                        <a:rPr lang="en-US" sz="2700">
                          <a:latin typeface="Cambria Math" panose="02040503050406030204" pitchFamily="18" charset="0"/>
                        </a:rPr>
                        <m:t>=</m:t>
                      </m:r>
                      <m:sSub>
                        <m:sSubPr>
                          <m:ctrlPr>
                            <a:rPr lang="en-US" sz="2700" i="1">
                              <a:latin typeface="Cambria Math" panose="02040503050406030204" pitchFamily="18" charset="0"/>
                            </a:rPr>
                          </m:ctrlPr>
                        </m:sSubPr>
                        <m:e>
                          <m:r>
                            <m:rPr>
                              <m:sty m:val="p"/>
                            </m:rPr>
                            <a:rPr lang="en-US" sz="2700">
                              <a:latin typeface="Cambria Math" panose="02040503050406030204" pitchFamily="18" charset="0"/>
                            </a:rPr>
                            <m:t>A</m:t>
                          </m:r>
                        </m:e>
                        <m:sub>
                          <m:r>
                            <m:rPr>
                              <m:sty m:val="p"/>
                            </m:rPr>
                            <a:rPr lang="en-US" sz="2700">
                              <a:latin typeface="Cambria Math" panose="02040503050406030204" pitchFamily="18" charset="0"/>
                            </a:rPr>
                            <m:t>t</m:t>
                          </m:r>
                        </m:sub>
                      </m:sSub>
                      <m:r>
                        <m:rPr>
                          <m:sty m:val="p"/>
                        </m:rPr>
                        <a:rPr lang="en-US" sz="2700">
                          <a:solidFill>
                            <a:srgbClr val="C00000"/>
                          </a:solidFill>
                          <a:latin typeface="Cambria Math" panose="02040503050406030204" pitchFamily="18" charset="0"/>
                        </a:rPr>
                        <m:t>F</m:t>
                      </m:r>
                      <m:d>
                        <m:dPr>
                          <m:ctrlPr>
                            <a:rPr lang="en-US" sz="2700" i="1">
                              <a:solidFill>
                                <a:srgbClr val="C00000"/>
                              </a:solidFill>
                              <a:latin typeface="Cambria Math" panose="02040503050406030204" pitchFamily="18" charset="0"/>
                            </a:rPr>
                          </m:ctrlPr>
                        </m:dPr>
                        <m:e>
                          <m:sSub>
                            <m:sSubPr>
                              <m:ctrlPr>
                                <a:rPr lang="en-US" sz="2700" i="1">
                                  <a:solidFill>
                                    <a:srgbClr val="C00000"/>
                                  </a:solidFill>
                                  <a:latin typeface="Cambria Math" panose="02040503050406030204" pitchFamily="18" charset="0"/>
                                </a:rPr>
                              </m:ctrlPr>
                            </m:sSubPr>
                            <m:e>
                              <m:r>
                                <m:rPr>
                                  <m:sty m:val="p"/>
                                </m:rPr>
                                <a:rPr lang="en-US" sz="2700">
                                  <a:solidFill>
                                    <a:srgbClr val="C00000"/>
                                  </a:solidFill>
                                  <a:latin typeface="Cambria Math" panose="02040503050406030204" pitchFamily="18" charset="0"/>
                                </a:rPr>
                                <m:t>A</m:t>
                              </m:r>
                            </m:e>
                            <m:sub>
                              <m:r>
                                <m:rPr>
                                  <m:sty m:val="p"/>
                                </m:rPr>
                                <a:rPr lang="en-US" sz="2700">
                                  <a:solidFill>
                                    <a:srgbClr val="C00000"/>
                                  </a:solidFill>
                                  <a:latin typeface="Cambria Math" panose="02040503050406030204" pitchFamily="18" charset="0"/>
                                </a:rPr>
                                <m:t>t</m:t>
                              </m:r>
                            </m:sub>
                          </m:sSub>
                        </m:e>
                      </m:d>
                      <m:r>
                        <a:rPr lang="en-US" sz="2700">
                          <a:latin typeface="Cambria Math" panose="02040503050406030204" pitchFamily="18" charset="0"/>
                        </a:rPr>
                        <m:t>+</m:t>
                      </m:r>
                      <m:sSub>
                        <m:sSubPr>
                          <m:ctrlPr>
                            <a:rPr lang="en-US" sz="2700" i="1">
                              <a:latin typeface="Cambria Math" panose="02040503050406030204" pitchFamily="18" charset="0"/>
                            </a:rPr>
                          </m:ctrlPr>
                        </m:sSubPr>
                        <m:e>
                          <m:r>
                            <m:rPr>
                              <m:sty m:val="p"/>
                            </m:rPr>
                            <a:rPr lang="en-US" sz="2700">
                              <a:latin typeface="Cambria Math" panose="02040503050406030204" pitchFamily="18" charset="0"/>
                            </a:rPr>
                            <m:t>J</m:t>
                          </m:r>
                        </m:e>
                        <m:sub>
                          <m:r>
                            <m:rPr>
                              <m:sty m:val="p"/>
                            </m:rPr>
                            <a:rPr lang="en-US" sz="2700">
                              <a:latin typeface="Cambria Math" panose="02040503050406030204" pitchFamily="18" charset="0"/>
                            </a:rPr>
                            <m:t>t</m:t>
                          </m:r>
                        </m:sub>
                      </m:sSub>
                      <m:sSub>
                        <m:sSubPr>
                          <m:ctrlPr>
                            <a:rPr lang="en-US" sz="2700" i="1">
                              <a:solidFill>
                                <a:srgbClr val="0070C0"/>
                              </a:solidFill>
                              <a:latin typeface="Cambria Math" panose="02040503050406030204" pitchFamily="18" charset="0"/>
                            </a:rPr>
                          </m:ctrlPr>
                        </m:sSubPr>
                        <m:e>
                          <m:r>
                            <m:rPr>
                              <m:sty m:val="p"/>
                            </m:rPr>
                            <a:rPr lang="en-US" sz="2700">
                              <a:solidFill>
                                <a:srgbClr val="0070C0"/>
                              </a:solidFill>
                              <a:latin typeface="Cambria Math" panose="02040503050406030204" pitchFamily="18" charset="0"/>
                              <a:ea typeface="Cambria Math" panose="02040503050406030204" pitchFamily="18" charset="0"/>
                            </a:rPr>
                            <m:t>σ</m:t>
                          </m:r>
                        </m:e>
                        <m:sub>
                          <m:r>
                            <m:rPr>
                              <m:sty m:val="p"/>
                            </m:rPr>
                            <a:rPr lang="en-US" sz="2700">
                              <a:solidFill>
                                <a:srgbClr val="0070C0"/>
                              </a:solidFill>
                              <a:latin typeface="Cambria Math" panose="02040503050406030204" pitchFamily="18" charset="0"/>
                            </a:rPr>
                            <m:t>j</m:t>
                          </m:r>
                        </m:sub>
                      </m:sSub>
                      <m:d>
                        <m:dPr>
                          <m:ctrlPr>
                            <a:rPr lang="en-US" sz="2700" i="1">
                              <a:solidFill>
                                <a:srgbClr val="0070C0"/>
                              </a:solidFill>
                              <a:latin typeface="Cambria Math" panose="02040503050406030204" pitchFamily="18" charset="0"/>
                            </a:rPr>
                          </m:ctrlPr>
                        </m:dPr>
                        <m:e>
                          <m:r>
                            <a:rPr lang="en-US" sz="2700">
                              <a:solidFill>
                                <a:srgbClr val="0070C0"/>
                              </a:solidFill>
                              <a:latin typeface="Cambria Math" panose="02040503050406030204" pitchFamily="18" charset="0"/>
                            </a:rPr>
                            <m:t>1−</m:t>
                          </m:r>
                          <m:r>
                            <m:rPr>
                              <m:sty m:val="p"/>
                            </m:rPr>
                            <a:rPr lang="en-US" sz="2700">
                              <a:solidFill>
                                <a:srgbClr val="0070C0"/>
                              </a:solidFill>
                              <a:latin typeface="Cambria Math" panose="02040503050406030204" pitchFamily="18" charset="0"/>
                            </a:rPr>
                            <m:t>P</m:t>
                          </m:r>
                        </m:e>
                      </m:d>
                      <m:r>
                        <a:rPr lang="en-US" sz="2700">
                          <a:latin typeface="Cambria Math" panose="02040503050406030204" pitchFamily="18" charset="0"/>
                        </a:rPr>
                        <m:t>=</m:t>
                      </m:r>
                      <m:sSub>
                        <m:sSubPr>
                          <m:ctrlPr>
                            <a:rPr lang="en-US" sz="2700" i="1">
                              <a:latin typeface="Cambria Math" panose="02040503050406030204" pitchFamily="18" charset="0"/>
                            </a:rPr>
                          </m:ctrlPr>
                        </m:sSubPr>
                        <m:e>
                          <m:r>
                            <m:rPr>
                              <m:sty m:val="p"/>
                            </m:rPr>
                            <a:rPr lang="en-US" sz="2700">
                              <a:latin typeface="Cambria Math" panose="02040503050406030204" pitchFamily="18" charset="0"/>
                            </a:rPr>
                            <m:t>A</m:t>
                          </m:r>
                        </m:e>
                        <m:sub>
                          <m:r>
                            <m:rPr>
                              <m:sty m:val="p"/>
                            </m:rPr>
                            <a:rPr lang="en-US" sz="2700">
                              <a:latin typeface="Cambria Math" panose="02040503050406030204" pitchFamily="18" charset="0"/>
                            </a:rPr>
                            <m:t>t</m:t>
                          </m:r>
                        </m:sub>
                      </m:sSub>
                      <m:r>
                        <m:rPr>
                          <m:sty m:val="p"/>
                        </m:rPr>
                        <a:rPr lang="en-US" sz="2700">
                          <a:solidFill>
                            <a:srgbClr val="C00000"/>
                          </a:solidFill>
                          <a:latin typeface="Cambria Math" panose="02040503050406030204" pitchFamily="18" charset="0"/>
                          <a:ea typeface="Cambria Math" panose="02040503050406030204" pitchFamily="18" charset="0"/>
                        </a:rPr>
                        <m:t>ρϕ</m:t>
                      </m:r>
                      <m:sSub>
                        <m:sSubPr>
                          <m:ctrlPr>
                            <a:rPr lang="en-US" sz="2700" i="1">
                              <a:solidFill>
                                <a:srgbClr val="C00000"/>
                              </a:solidFill>
                              <a:latin typeface="Cambria Math" panose="02040503050406030204" pitchFamily="18" charset="0"/>
                              <a:ea typeface="Cambria Math" panose="02040503050406030204" pitchFamily="18" charset="0"/>
                            </a:rPr>
                          </m:ctrlPr>
                        </m:sSubPr>
                        <m:e>
                          <m:r>
                            <m:rPr>
                              <m:sty m:val="p"/>
                            </m:rPr>
                            <a:rPr lang="en-US" sz="2700">
                              <a:solidFill>
                                <a:srgbClr val="C00000"/>
                              </a:solidFill>
                              <a:latin typeface="Cambria Math" panose="02040503050406030204" pitchFamily="18" charset="0"/>
                              <a:ea typeface="Cambria Math" panose="02040503050406030204" pitchFamily="18" charset="0"/>
                            </a:rPr>
                            <m:t>σ</m:t>
                          </m:r>
                        </m:e>
                        <m:sub>
                          <m:r>
                            <m:rPr>
                              <m:sty m:val="p"/>
                            </m:rPr>
                            <a:rPr lang="en-US" sz="2700">
                              <a:solidFill>
                                <a:srgbClr val="C00000"/>
                              </a:solidFill>
                              <a:latin typeface="Cambria Math" panose="02040503050406030204" pitchFamily="18" charset="0"/>
                              <a:ea typeface="Cambria Math" panose="02040503050406030204" pitchFamily="18" charset="0"/>
                            </a:rPr>
                            <m:t>e</m:t>
                          </m:r>
                        </m:sub>
                      </m:sSub>
                      <m:sSub>
                        <m:sSubPr>
                          <m:ctrlPr>
                            <a:rPr lang="en-US" sz="2700" i="1">
                              <a:solidFill>
                                <a:srgbClr val="C00000"/>
                              </a:solidFill>
                              <a:latin typeface="Cambria Math" panose="02040503050406030204" pitchFamily="18" charset="0"/>
                              <a:ea typeface="Cambria Math" panose="02040503050406030204" pitchFamily="18" charset="0"/>
                            </a:rPr>
                          </m:ctrlPr>
                        </m:sSubPr>
                        <m:e>
                          <m:r>
                            <m:rPr>
                              <m:sty m:val="p"/>
                            </m:rPr>
                            <a:rPr lang="en-US" sz="2700">
                              <a:solidFill>
                                <a:srgbClr val="C00000"/>
                              </a:solidFill>
                              <a:latin typeface="Cambria Math" panose="02040503050406030204" pitchFamily="18" charset="0"/>
                              <a:ea typeface="Cambria Math" panose="02040503050406030204" pitchFamily="18" charset="0"/>
                            </a:rPr>
                            <m:t>σ</m:t>
                          </m:r>
                        </m:e>
                        <m:sub>
                          <m:r>
                            <m:rPr>
                              <m:sty m:val="p"/>
                            </m:rPr>
                            <a:rPr lang="en-US" sz="2700">
                              <a:solidFill>
                                <a:srgbClr val="C00000"/>
                              </a:solidFill>
                              <a:latin typeface="Cambria Math" panose="02040503050406030204" pitchFamily="18" charset="0"/>
                              <a:ea typeface="Cambria Math" panose="02040503050406030204" pitchFamily="18" charset="0"/>
                            </a:rPr>
                            <m:t>t</m:t>
                          </m:r>
                        </m:sub>
                      </m:sSub>
                      <m:sSub>
                        <m:sSubPr>
                          <m:ctrlPr>
                            <a:rPr lang="en-US" sz="2700" i="1">
                              <a:solidFill>
                                <a:srgbClr val="C00000"/>
                              </a:solidFill>
                              <a:latin typeface="Cambria Math" panose="02040503050406030204" pitchFamily="18" charset="0"/>
                              <a:ea typeface="Cambria Math" panose="02040503050406030204" pitchFamily="18" charset="0"/>
                            </a:rPr>
                          </m:ctrlPr>
                        </m:sSubPr>
                        <m:e>
                          <m:r>
                            <m:rPr>
                              <m:sty m:val="p"/>
                            </m:rPr>
                            <a:rPr lang="en-US" sz="2700">
                              <a:solidFill>
                                <a:srgbClr val="C00000"/>
                              </a:solidFill>
                              <a:latin typeface="Cambria Math" panose="02040503050406030204" pitchFamily="18" charset="0"/>
                              <a:ea typeface="Cambria Math" panose="02040503050406030204" pitchFamily="18" charset="0"/>
                            </a:rPr>
                            <m:t>σ</m:t>
                          </m:r>
                        </m:e>
                        <m:sub>
                          <m:r>
                            <m:rPr>
                              <m:sty m:val="p"/>
                            </m:rPr>
                            <a:rPr lang="en-US" sz="2700">
                              <a:solidFill>
                                <a:srgbClr val="C00000"/>
                              </a:solidFill>
                              <a:latin typeface="Cambria Math" panose="02040503050406030204" pitchFamily="18" charset="0"/>
                              <a:ea typeface="Cambria Math" panose="02040503050406030204" pitchFamily="18" charset="0"/>
                            </a:rPr>
                            <m:t>m</m:t>
                          </m:r>
                        </m:sub>
                      </m:sSub>
                      <m:r>
                        <a:rPr lang="en-US" sz="2700">
                          <a:latin typeface="Cambria Math" panose="02040503050406030204" pitchFamily="18" charset="0"/>
                          <a:ea typeface="Cambria Math" panose="02040503050406030204" pitchFamily="18" charset="0"/>
                        </a:rPr>
                        <m:t>+</m:t>
                      </m:r>
                      <m:sSub>
                        <m:sSubPr>
                          <m:ctrlPr>
                            <a:rPr lang="en-US" sz="2700" i="1">
                              <a:latin typeface="Cambria Math" panose="02040503050406030204" pitchFamily="18" charset="0"/>
                            </a:rPr>
                          </m:ctrlPr>
                        </m:sSubPr>
                        <m:e>
                          <m:r>
                            <m:rPr>
                              <m:sty m:val="p"/>
                            </m:rPr>
                            <a:rPr lang="en-US" sz="2700">
                              <a:latin typeface="Cambria Math" panose="02040503050406030204" pitchFamily="18" charset="0"/>
                            </a:rPr>
                            <m:t>J</m:t>
                          </m:r>
                        </m:e>
                        <m:sub>
                          <m:r>
                            <m:rPr>
                              <m:sty m:val="p"/>
                            </m:rPr>
                            <a:rPr lang="en-US" sz="2700">
                              <a:latin typeface="Cambria Math" panose="02040503050406030204" pitchFamily="18" charset="0"/>
                            </a:rPr>
                            <m:t>t</m:t>
                          </m:r>
                        </m:sub>
                      </m:sSub>
                      <m:sSub>
                        <m:sSubPr>
                          <m:ctrlPr>
                            <a:rPr lang="en-US" sz="2700" i="1">
                              <a:solidFill>
                                <a:srgbClr val="0070C0"/>
                              </a:solidFill>
                              <a:latin typeface="Cambria Math" panose="02040503050406030204" pitchFamily="18" charset="0"/>
                            </a:rPr>
                          </m:ctrlPr>
                        </m:sSubPr>
                        <m:e>
                          <m:r>
                            <m:rPr>
                              <m:sty m:val="p"/>
                            </m:rPr>
                            <a:rPr lang="en-US" sz="2700">
                              <a:solidFill>
                                <a:srgbClr val="0070C0"/>
                              </a:solidFill>
                              <a:latin typeface="Cambria Math" panose="02040503050406030204" pitchFamily="18" charset="0"/>
                              <a:ea typeface="Cambria Math" panose="02040503050406030204" pitchFamily="18" charset="0"/>
                            </a:rPr>
                            <m:t>σ</m:t>
                          </m:r>
                        </m:e>
                        <m:sub>
                          <m:r>
                            <m:rPr>
                              <m:sty m:val="p"/>
                            </m:rPr>
                            <a:rPr lang="en-US" sz="2700">
                              <a:solidFill>
                                <a:srgbClr val="0070C0"/>
                              </a:solidFill>
                              <a:latin typeface="Cambria Math" panose="02040503050406030204" pitchFamily="18" charset="0"/>
                            </a:rPr>
                            <m:t>j</m:t>
                          </m:r>
                        </m:sub>
                      </m:sSub>
                      <m:d>
                        <m:dPr>
                          <m:ctrlPr>
                            <a:rPr lang="en-US" sz="2700" i="1">
                              <a:solidFill>
                                <a:srgbClr val="0070C0"/>
                              </a:solidFill>
                              <a:latin typeface="Cambria Math" panose="02040503050406030204" pitchFamily="18" charset="0"/>
                            </a:rPr>
                          </m:ctrlPr>
                        </m:dPr>
                        <m:e>
                          <m:r>
                            <a:rPr lang="en-US" sz="2700">
                              <a:solidFill>
                                <a:srgbClr val="0070C0"/>
                              </a:solidFill>
                              <a:latin typeface="Cambria Math" panose="02040503050406030204" pitchFamily="18" charset="0"/>
                            </a:rPr>
                            <m:t>1−</m:t>
                          </m:r>
                          <m:r>
                            <m:rPr>
                              <m:sty m:val="p"/>
                            </m:rPr>
                            <a:rPr lang="en-US" sz="2700">
                              <a:solidFill>
                                <a:srgbClr val="0070C0"/>
                              </a:solidFill>
                              <a:latin typeface="Cambria Math" panose="02040503050406030204" pitchFamily="18" charset="0"/>
                            </a:rPr>
                            <m:t>P</m:t>
                          </m:r>
                        </m:e>
                      </m:d>
                    </m:oMath>
                  </m:oMathPara>
                </a14:m>
                <a:endParaRPr lang="en-US" sz="2700" dirty="0">
                  <a:latin typeface="Avenir Book" panose="02000503020000020003" pitchFamily="2" charset="0"/>
                </a:endParaRPr>
              </a:p>
            </p:txBody>
          </p:sp>
        </mc:Choice>
        <mc:Fallback xmlns="">
          <p:sp>
            <p:nvSpPr>
              <p:cNvPr id="2" name="TextBox 1">
                <a:extLst>
                  <a:ext uri="{FF2B5EF4-FFF2-40B4-BE49-F238E27FC236}">
                    <a16:creationId xmlns:a16="http://schemas.microsoft.com/office/drawing/2014/main" id="{B8686CEB-55BB-744E-93D1-10969A51024B}"/>
                  </a:ext>
                </a:extLst>
              </p:cNvPr>
              <p:cNvSpPr txBox="1">
                <a:spLocks noRot="1" noChangeAspect="1" noMove="1" noResize="1" noEditPoints="1" noAdjustHandles="1" noChangeArrowheads="1" noChangeShapeType="1" noTextEdit="1"/>
              </p:cNvSpPr>
              <p:nvPr/>
            </p:nvSpPr>
            <p:spPr>
              <a:xfrm>
                <a:off x="282208" y="5351047"/>
                <a:ext cx="8596905" cy="453970"/>
              </a:xfrm>
              <a:prstGeom prst="rect">
                <a:avLst/>
              </a:prstGeom>
              <a:blipFill>
                <a:blip r:embed="rId5"/>
                <a:stretch>
                  <a:fillRect l="-739" b="-31429"/>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BA6240DE-82B3-5E4C-865E-D5181F8268A0}"/>
              </a:ext>
            </a:extLst>
          </p:cNvPr>
          <p:cNvSpPr/>
          <p:nvPr/>
        </p:nvSpPr>
        <p:spPr>
          <a:xfrm>
            <a:off x="2762752" y="1027106"/>
            <a:ext cx="4114800" cy="1541859"/>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Avenir Book" panose="02000503020000020003" pitchFamily="2" charset="0"/>
            </a:endParaRPr>
          </a:p>
        </p:txBody>
      </p:sp>
      <p:sp>
        <p:nvSpPr>
          <p:cNvPr id="12" name="TextBox 11">
            <a:extLst>
              <a:ext uri="{FF2B5EF4-FFF2-40B4-BE49-F238E27FC236}">
                <a16:creationId xmlns:a16="http://schemas.microsoft.com/office/drawing/2014/main" id="{925014D6-D1C3-BB44-85B1-85C4FFBA827F}"/>
              </a:ext>
            </a:extLst>
          </p:cNvPr>
          <p:cNvSpPr txBox="1"/>
          <p:nvPr/>
        </p:nvSpPr>
        <p:spPr>
          <a:xfrm>
            <a:off x="6658418" y="1321156"/>
            <a:ext cx="1048871" cy="415498"/>
          </a:xfrm>
          <a:prstGeom prst="rect">
            <a:avLst/>
          </a:prstGeom>
          <a:noFill/>
        </p:spPr>
        <p:txBody>
          <a:bodyPr wrap="square" rtlCol="0">
            <a:spAutoFit/>
          </a:bodyPr>
          <a:lstStyle/>
          <a:p>
            <a:pPr algn="ctr"/>
            <a:r>
              <a:rPr lang="en-US" sz="2100" dirty="0">
                <a:solidFill>
                  <a:srgbClr val="C00000"/>
                </a:solidFill>
                <a:latin typeface="Avenir Book" panose="02000503020000020003" pitchFamily="2" charset="0"/>
              </a:rPr>
              <a:t>F(A)</a:t>
            </a:r>
          </a:p>
        </p:txBody>
      </p:sp>
    </p:spTree>
    <p:extLst>
      <p:ext uri="{BB962C8B-B14F-4D97-AF65-F5344CB8AC3E}">
        <p14:creationId xmlns:p14="http://schemas.microsoft.com/office/powerpoint/2010/main" val="31263178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578"/>
                                        </p:tgtEl>
                                        <p:attrNameLst>
                                          <p:attrName>style.visibility</p:attrName>
                                        </p:attrNameLst>
                                      </p:cBhvr>
                                      <p:to>
                                        <p:strVal val="visible"/>
                                      </p:to>
                                    </p:set>
                                    <p:animEffect transition="in" filter="fade">
                                      <p:cBhvr>
                                        <p:cTn id="7" dur="2000"/>
                                        <p:tgtEl>
                                          <p:spTgt spid="1945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4574"/>
                                        </p:tgtEl>
                                        <p:attrNameLst>
                                          <p:attrName>style.visibility</p:attrName>
                                        </p:attrNameLst>
                                      </p:cBhvr>
                                      <p:to>
                                        <p:strVal val="visible"/>
                                      </p:to>
                                    </p:set>
                                    <p:animEffect transition="in" filter="fade">
                                      <p:cBhvr>
                                        <p:cTn id="12" dur="1000"/>
                                        <p:tgtEl>
                                          <p:spTgt spid="1945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4580"/>
                                        </p:tgtEl>
                                        <p:attrNameLst>
                                          <p:attrName>style.visibility</p:attrName>
                                        </p:attrNameLst>
                                      </p:cBhvr>
                                      <p:to>
                                        <p:strVal val="visible"/>
                                      </p:to>
                                    </p:set>
                                    <p:animEffect transition="in" filter="fade">
                                      <p:cBhvr>
                                        <p:cTn id="17" dur="1000"/>
                                        <p:tgtEl>
                                          <p:spTgt spid="19458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4581"/>
                                        </p:tgtEl>
                                        <p:attrNameLst>
                                          <p:attrName>style.visibility</p:attrName>
                                        </p:attrNameLst>
                                      </p:cBhvr>
                                      <p:to>
                                        <p:strVal val="visible"/>
                                      </p:to>
                                    </p:set>
                                    <p:animEffect transition="in" filter="fade">
                                      <p:cBhvr>
                                        <p:cTn id="22" dur="1000"/>
                                        <p:tgtEl>
                                          <p:spTgt spid="194581"/>
                                        </p:tgtEl>
                                      </p:cBhvr>
                                    </p:animEffect>
                                  </p:childTnLst>
                                </p:cTn>
                              </p:par>
                              <p:par>
                                <p:cTn id="23" presetID="10" presetClass="exit" presetSubtype="0" fill="hold" grpId="1" nodeType="withEffect">
                                  <p:stCondLst>
                                    <p:cond delay="0"/>
                                  </p:stCondLst>
                                  <p:childTnLst>
                                    <p:animEffect transition="out" filter="fade">
                                      <p:cBhvr>
                                        <p:cTn id="24" dur="500"/>
                                        <p:tgtEl>
                                          <p:spTgt spid="194574"/>
                                        </p:tgtEl>
                                      </p:cBhvr>
                                    </p:animEffect>
                                    <p:set>
                                      <p:cBhvr>
                                        <p:cTn id="25" dur="1" fill="hold">
                                          <p:stCondLst>
                                            <p:cond delay="499"/>
                                          </p:stCondLst>
                                        </p:cTn>
                                        <p:tgtEl>
                                          <p:spTgt spid="194574"/>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94578"/>
                                        </p:tgtEl>
                                      </p:cBhvr>
                                    </p:animEffect>
                                    <p:set>
                                      <p:cBhvr>
                                        <p:cTn id="28" dur="1" fill="hold">
                                          <p:stCondLst>
                                            <p:cond delay="499"/>
                                          </p:stCondLst>
                                        </p:cTn>
                                        <p:tgtEl>
                                          <p:spTgt spid="194578"/>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94581"/>
                                        </p:tgtEl>
                                      </p:cBhvr>
                                    </p:animEffect>
                                    <p:set>
                                      <p:cBhvr>
                                        <p:cTn id="31" dur="1" fill="hold">
                                          <p:stCondLst>
                                            <p:cond delay="499"/>
                                          </p:stCondLst>
                                        </p:cTn>
                                        <p:tgtEl>
                                          <p:spTgt spid="194581"/>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94580"/>
                                        </p:tgtEl>
                                      </p:cBhvr>
                                    </p:animEffect>
                                    <p:set>
                                      <p:cBhvr>
                                        <p:cTn id="34" dur="1" fill="hold">
                                          <p:stCondLst>
                                            <p:cond delay="499"/>
                                          </p:stCondLst>
                                        </p:cTn>
                                        <p:tgtEl>
                                          <p:spTgt spid="1945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74" grpId="0" animBg="1"/>
      <p:bldP spid="194574" grpId="1" animBg="1"/>
      <p:bldP spid="194578" grpId="0"/>
      <p:bldP spid="194578" grpId="1"/>
      <p:bldP spid="194580" grpId="0" animBg="1"/>
      <p:bldP spid="194580" grpId="1" animBg="1"/>
      <p:bldP spid="194581" grpId="0" animBg="1"/>
      <p:bldP spid="194581" grpId="1"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122" name="Group 3"/>
          <p:cNvGrpSpPr>
            <a:grpSpLocks noChangeAspect="1"/>
          </p:cNvGrpSpPr>
          <p:nvPr/>
        </p:nvGrpSpPr>
        <p:grpSpPr bwMode="auto">
          <a:xfrm>
            <a:off x="1484313" y="5033963"/>
            <a:ext cx="857250" cy="833437"/>
            <a:chOff x="1758" y="2400"/>
            <a:chExt cx="838" cy="816"/>
          </a:xfrm>
        </p:grpSpPr>
        <p:sp>
          <p:nvSpPr>
            <p:cNvPr id="5207" name="Oval 4"/>
            <p:cNvSpPr>
              <a:spLocks noChangeAspect="1" noChangeArrowheads="1"/>
            </p:cNvSpPr>
            <p:nvPr/>
          </p:nvSpPr>
          <p:spPr bwMode="auto">
            <a:xfrm>
              <a:off x="1776" y="2400"/>
              <a:ext cx="816" cy="81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08" name="Text Box 5"/>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2</a:t>
              </a:r>
            </a:p>
          </p:txBody>
        </p:sp>
      </p:grpSp>
      <p:grpSp>
        <p:nvGrpSpPr>
          <p:cNvPr id="5123" name="Group 6"/>
          <p:cNvGrpSpPr>
            <a:grpSpLocks noChangeAspect="1"/>
          </p:cNvGrpSpPr>
          <p:nvPr/>
        </p:nvGrpSpPr>
        <p:grpSpPr bwMode="auto">
          <a:xfrm>
            <a:off x="2743200" y="5033963"/>
            <a:ext cx="855663" cy="833437"/>
            <a:chOff x="1758" y="2400"/>
            <a:chExt cx="838" cy="816"/>
          </a:xfrm>
        </p:grpSpPr>
        <p:sp>
          <p:nvSpPr>
            <p:cNvPr id="5205" name="Oval 7"/>
            <p:cNvSpPr>
              <a:spLocks noChangeAspect="1" noChangeArrowheads="1"/>
            </p:cNvSpPr>
            <p:nvPr/>
          </p:nvSpPr>
          <p:spPr bwMode="auto">
            <a:xfrm>
              <a:off x="1776" y="2400"/>
              <a:ext cx="816" cy="81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06" name="Text Box 8"/>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3</a:t>
              </a:r>
            </a:p>
          </p:txBody>
        </p:sp>
      </p:grpSp>
      <p:grpSp>
        <p:nvGrpSpPr>
          <p:cNvPr id="5124" name="Group 9"/>
          <p:cNvGrpSpPr>
            <a:grpSpLocks noChangeAspect="1"/>
          </p:cNvGrpSpPr>
          <p:nvPr/>
        </p:nvGrpSpPr>
        <p:grpSpPr bwMode="auto">
          <a:xfrm>
            <a:off x="228600" y="5033963"/>
            <a:ext cx="855663" cy="833437"/>
            <a:chOff x="1758" y="2400"/>
            <a:chExt cx="838" cy="816"/>
          </a:xfrm>
        </p:grpSpPr>
        <p:sp>
          <p:nvSpPr>
            <p:cNvPr id="5203" name="Oval 10"/>
            <p:cNvSpPr>
              <a:spLocks noChangeAspect="1" noChangeArrowheads="1"/>
            </p:cNvSpPr>
            <p:nvPr/>
          </p:nvSpPr>
          <p:spPr bwMode="auto">
            <a:xfrm>
              <a:off x="1776" y="2400"/>
              <a:ext cx="816" cy="81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04" name="Text Box 11"/>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1</a:t>
              </a:r>
            </a:p>
          </p:txBody>
        </p:sp>
      </p:grpSp>
      <p:sp>
        <p:nvSpPr>
          <p:cNvPr id="5125" name="Line 12"/>
          <p:cNvSpPr>
            <a:spLocks noChangeAspect="1" noChangeShapeType="1"/>
          </p:cNvSpPr>
          <p:nvPr/>
        </p:nvSpPr>
        <p:spPr bwMode="auto">
          <a:xfrm>
            <a:off x="1066800" y="5461000"/>
            <a:ext cx="457200" cy="158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04813" name="Freeform 13"/>
          <p:cNvSpPr>
            <a:spLocks noChangeAspect="1"/>
          </p:cNvSpPr>
          <p:nvPr/>
        </p:nvSpPr>
        <p:spPr bwMode="auto">
          <a:xfrm>
            <a:off x="871538" y="4470400"/>
            <a:ext cx="5834062" cy="639763"/>
          </a:xfrm>
          <a:custGeom>
            <a:avLst/>
            <a:gdLst>
              <a:gd name="T0" fmla="*/ 5834062 w 2832"/>
              <a:gd name="T1" fmla="*/ 639763 h 552"/>
              <a:gd name="T2" fmla="*/ 3856414 w 2832"/>
              <a:gd name="T3" fmla="*/ 139079 h 552"/>
              <a:gd name="T4" fmla="*/ 1582119 w 2832"/>
              <a:gd name="T5" fmla="*/ 83447 h 552"/>
              <a:gd name="T6" fmla="*/ 0 w 2832"/>
              <a:gd name="T7" fmla="*/ 639763 h 5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32" h="552">
                <a:moveTo>
                  <a:pt x="2832" y="552"/>
                </a:moveTo>
                <a:cubicBezTo>
                  <a:pt x="2524" y="376"/>
                  <a:pt x="2216" y="200"/>
                  <a:pt x="1872" y="120"/>
                </a:cubicBezTo>
                <a:cubicBezTo>
                  <a:pt x="1528" y="40"/>
                  <a:pt x="1080" y="0"/>
                  <a:pt x="768" y="72"/>
                </a:cubicBezTo>
                <a:cubicBezTo>
                  <a:pt x="456" y="144"/>
                  <a:pt x="228" y="348"/>
                  <a:pt x="0" y="552"/>
                </a:cubicBezTo>
              </a:path>
            </a:pathLst>
          </a:custGeom>
          <a:noFill/>
          <a:ln w="31750">
            <a:solidFill>
              <a:srgbClr val="FF000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04814" name="Text Box 14"/>
          <p:cNvSpPr txBox="1">
            <a:spLocks noChangeAspect="1" noChangeArrowheads="1"/>
          </p:cNvSpPr>
          <p:nvPr/>
        </p:nvSpPr>
        <p:spPr bwMode="auto">
          <a:xfrm>
            <a:off x="4157663" y="4572000"/>
            <a:ext cx="58949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15</a:t>
            </a:r>
          </a:p>
        </p:txBody>
      </p:sp>
      <p:sp>
        <p:nvSpPr>
          <p:cNvPr id="204815" name="Text Box 15"/>
          <p:cNvSpPr txBox="1">
            <a:spLocks noChangeAspect="1" noChangeArrowheads="1"/>
          </p:cNvSpPr>
          <p:nvPr/>
        </p:nvSpPr>
        <p:spPr bwMode="auto">
          <a:xfrm>
            <a:off x="1009650" y="5410200"/>
            <a:ext cx="58949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21</a:t>
            </a:r>
          </a:p>
        </p:txBody>
      </p:sp>
      <p:grpSp>
        <p:nvGrpSpPr>
          <p:cNvPr id="5129" name="Group 16"/>
          <p:cNvGrpSpPr>
            <a:grpSpLocks noChangeAspect="1"/>
          </p:cNvGrpSpPr>
          <p:nvPr/>
        </p:nvGrpSpPr>
        <p:grpSpPr bwMode="auto">
          <a:xfrm>
            <a:off x="4000500" y="5033963"/>
            <a:ext cx="855663" cy="833437"/>
            <a:chOff x="1758" y="2400"/>
            <a:chExt cx="838" cy="816"/>
          </a:xfrm>
        </p:grpSpPr>
        <p:sp>
          <p:nvSpPr>
            <p:cNvPr id="5201" name="Oval 17"/>
            <p:cNvSpPr>
              <a:spLocks noChangeAspect="1" noChangeArrowheads="1"/>
            </p:cNvSpPr>
            <p:nvPr/>
          </p:nvSpPr>
          <p:spPr bwMode="auto">
            <a:xfrm>
              <a:off x="1776" y="2400"/>
              <a:ext cx="816" cy="81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02" name="Text Box 18"/>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4</a:t>
              </a:r>
            </a:p>
          </p:txBody>
        </p:sp>
      </p:grpSp>
      <p:grpSp>
        <p:nvGrpSpPr>
          <p:cNvPr id="5130" name="Group 19"/>
          <p:cNvGrpSpPr>
            <a:grpSpLocks noChangeAspect="1"/>
          </p:cNvGrpSpPr>
          <p:nvPr/>
        </p:nvGrpSpPr>
        <p:grpSpPr bwMode="auto">
          <a:xfrm>
            <a:off x="5257800" y="5033963"/>
            <a:ext cx="855663" cy="833437"/>
            <a:chOff x="1758" y="2400"/>
            <a:chExt cx="838" cy="816"/>
          </a:xfrm>
        </p:grpSpPr>
        <p:sp>
          <p:nvSpPr>
            <p:cNvPr id="5199" name="Oval 20"/>
            <p:cNvSpPr>
              <a:spLocks noChangeAspect="1" noChangeArrowheads="1"/>
            </p:cNvSpPr>
            <p:nvPr/>
          </p:nvSpPr>
          <p:spPr bwMode="auto">
            <a:xfrm>
              <a:off x="1776" y="2400"/>
              <a:ext cx="816" cy="81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200" name="Text Box 21"/>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5</a:t>
              </a:r>
            </a:p>
          </p:txBody>
        </p:sp>
      </p:grpSp>
      <p:grpSp>
        <p:nvGrpSpPr>
          <p:cNvPr id="5131" name="Group 22"/>
          <p:cNvGrpSpPr>
            <a:grpSpLocks noChangeAspect="1"/>
          </p:cNvGrpSpPr>
          <p:nvPr/>
        </p:nvGrpSpPr>
        <p:grpSpPr bwMode="auto">
          <a:xfrm>
            <a:off x="6515100" y="5033963"/>
            <a:ext cx="855663" cy="833437"/>
            <a:chOff x="1758" y="2400"/>
            <a:chExt cx="838" cy="816"/>
          </a:xfrm>
        </p:grpSpPr>
        <p:sp>
          <p:nvSpPr>
            <p:cNvPr id="5197" name="Oval 23"/>
            <p:cNvSpPr>
              <a:spLocks noChangeAspect="1" noChangeArrowheads="1"/>
            </p:cNvSpPr>
            <p:nvPr/>
          </p:nvSpPr>
          <p:spPr bwMode="auto">
            <a:xfrm>
              <a:off x="1776" y="2400"/>
              <a:ext cx="816" cy="81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198" name="Text Box 24"/>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6</a:t>
              </a:r>
            </a:p>
          </p:txBody>
        </p:sp>
      </p:grpSp>
      <p:grpSp>
        <p:nvGrpSpPr>
          <p:cNvPr id="5132" name="Group 25"/>
          <p:cNvGrpSpPr>
            <a:grpSpLocks noChangeAspect="1"/>
          </p:cNvGrpSpPr>
          <p:nvPr/>
        </p:nvGrpSpPr>
        <p:grpSpPr bwMode="auto">
          <a:xfrm>
            <a:off x="7772400" y="5033963"/>
            <a:ext cx="855663" cy="833437"/>
            <a:chOff x="1758" y="2400"/>
            <a:chExt cx="838" cy="816"/>
          </a:xfrm>
        </p:grpSpPr>
        <p:sp>
          <p:nvSpPr>
            <p:cNvPr id="5195" name="Oval 26"/>
            <p:cNvSpPr>
              <a:spLocks noChangeAspect="1" noChangeArrowheads="1"/>
            </p:cNvSpPr>
            <p:nvPr/>
          </p:nvSpPr>
          <p:spPr bwMode="auto">
            <a:xfrm>
              <a:off x="1776" y="2400"/>
              <a:ext cx="816" cy="81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196" name="Text Box 27"/>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7</a:t>
              </a:r>
            </a:p>
          </p:txBody>
        </p:sp>
      </p:grpSp>
      <p:sp>
        <p:nvSpPr>
          <p:cNvPr id="5133" name="Line 28"/>
          <p:cNvSpPr>
            <a:spLocks noChangeAspect="1" noChangeShapeType="1"/>
          </p:cNvSpPr>
          <p:nvPr/>
        </p:nvSpPr>
        <p:spPr bwMode="auto">
          <a:xfrm>
            <a:off x="2330450" y="5461000"/>
            <a:ext cx="457200" cy="158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134" name="Line 29"/>
          <p:cNvSpPr>
            <a:spLocks noChangeAspect="1" noChangeShapeType="1"/>
          </p:cNvSpPr>
          <p:nvPr/>
        </p:nvSpPr>
        <p:spPr bwMode="auto">
          <a:xfrm>
            <a:off x="3586163" y="5461000"/>
            <a:ext cx="457200" cy="158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135" name="Line 30"/>
          <p:cNvSpPr>
            <a:spLocks noChangeAspect="1" noChangeShapeType="1"/>
          </p:cNvSpPr>
          <p:nvPr/>
        </p:nvSpPr>
        <p:spPr bwMode="auto">
          <a:xfrm>
            <a:off x="4841875" y="5461000"/>
            <a:ext cx="457200" cy="158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136" name="Line 31"/>
          <p:cNvSpPr>
            <a:spLocks noChangeAspect="1" noChangeShapeType="1"/>
          </p:cNvSpPr>
          <p:nvPr/>
        </p:nvSpPr>
        <p:spPr bwMode="auto">
          <a:xfrm>
            <a:off x="6097588" y="5461000"/>
            <a:ext cx="457200" cy="158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137" name="Line 32"/>
          <p:cNvSpPr>
            <a:spLocks noChangeAspect="1" noChangeShapeType="1"/>
          </p:cNvSpPr>
          <p:nvPr/>
        </p:nvSpPr>
        <p:spPr bwMode="auto">
          <a:xfrm>
            <a:off x="7353300" y="5461000"/>
            <a:ext cx="457200" cy="158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04833" name="Freeform 33"/>
          <p:cNvSpPr>
            <a:spLocks noChangeAspect="1"/>
          </p:cNvSpPr>
          <p:nvPr/>
        </p:nvSpPr>
        <p:spPr bwMode="auto">
          <a:xfrm>
            <a:off x="1023938" y="4622800"/>
            <a:ext cx="4310062" cy="617538"/>
          </a:xfrm>
          <a:custGeom>
            <a:avLst/>
            <a:gdLst>
              <a:gd name="T0" fmla="*/ 4310062 w 2832"/>
              <a:gd name="T1" fmla="*/ 617538 h 552"/>
              <a:gd name="T2" fmla="*/ 2849024 w 2832"/>
              <a:gd name="T3" fmla="*/ 134247 h 552"/>
              <a:gd name="T4" fmla="*/ 1168830 w 2832"/>
              <a:gd name="T5" fmla="*/ 80548 h 552"/>
              <a:gd name="T6" fmla="*/ 0 w 2832"/>
              <a:gd name="T7" fmla="*/ 617538 h 5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32" h="552">
                <a:moveTo>
                  <a:pt x="2832" y="552"/>
                </a:moveTo>
                <a:cubicBezTo>
                  <a:pt x="2524" y="376"/>
                  <a:pt x="2216" y="200"/>
                  <a:pt x="1872" y="120"/>
                </a:cubicBezTo>
                <a:cubicBezTo>
                  <a:pt x="1528" y="40"/>
                  <a:pt x="1080" y="0"/>
                  <a:pt x="768" y="72"/>
                </a:cubicBezTo>
                <a:cubicBezTo>
                  <a:pt x="456" y="144"/>
                  <a:pt x="228" y="348"/>
                  <a:pt x="0" y="552"/>
                </a:cubicBezTo>
              </a:path>
            </a:pathLst>
          </a:custGeom>
          <a:noFill/>
          <a:ln w="31750">
            <a:solidFill>
              <a:srgbClr val="FF000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04834" name="Freeform 34"/>
          <p:cNvSpPr>
            <a:spLocks noChangeAspect="1"/>
          </p:cNvSpPr>
          <p:nvPr/>
        </p:nvSpPr>
        <p:spPr bwMode="auto">
          <a:xfrm>
            <a:off x="762000" y="4154488"/>
            <a:ext cx="7434263" cy="868362"/>
          </a:xfrm>
          <a:custGeom>
            <a:avLst/>
            <a:gdLst>
              <a:gd name="T0" fmla="*/ 7434263 w 2832"/>
              <a:gd name="T1" fmla="*/ 868362 h 552"/>
              <a:gd name="T2" fmla="*/ 4914174 w 2832"/>
              <a:gd name="T3" fmla="*/ 188774 h 552"/>
              <a:gd name="T4" fmla="*/ 2016071 w 2832"/>
              <a:gd name="T5" fmla="*/ 113265 h 552"/>
              <a:gd name="T6" fmla="*/ 0 w 2832"/>
              <a:gd name="T7" fmla="*/ 868362 h 5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32" h="552">
                <a:moveTo>
                  <a:pt x="2832" y="552"/>
                </a:moveTo>
                <a:cubicBezTo>
                  <a:pt x="2524" y="376"/>
                  <a:pt x="2216" y="200"/>
                  <a:pt x="1872" y="120"/>
                </a:cubicBezTo>
                <a:cubicBezTo>
                  <a:pt x="1528" y="40"/>
                  <a:pt x="1080" y="0"/>
                  <a:pt x="768" y="72"/>
                </a:cubicBezTo>
                <a:cubicBezTo>
                  <a:pt x="456" y="144"/>
                  <a:pt x="228" y="348"/>
                  <a:pt x="0" y="552"/>
                </a:cubicBezTo>
              </a:path>
            </a:pathLst>
          </a:custGeom>
          <a:noFill/>
          <a:ln w="31750">
            <a:solidFill>
              <a:srgbClr val="FF000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04835" name="Text Box 35"/>
          <p:cNvSpPr txBox="1">
            <a:spLocks noChangeAspect="1" noChangeArrowheads="1"/>
          </p:cNvSpPr>
          <p:nvPr/>
        </p:nvSpPr>
        <p:spPr bwMode="auto">
          <a:xfrm>
            <a:off x="6705600" y="4191000"/>
            <a:ext cx="58949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17</a:t>
            </a:r>
          </a:p>
        </p:txBody>
      </p:sp>
      <p:sp>
        <p:nvSpPr>
          <p:cNvPr id="204836" name="Text Box 36"/>
          <p:cNvSpPr txBox="1">
            <a:spLocks noChangeAspect="1" noChangeArrowheads="1"/>
          </p:cNvSpPr>
          <p:nvPr/>
        </p:nvSpPr>
        <p:spPr bwMode="auto">
          <a:xfrm>
            <a:off x="5410200" y="4343400"/>
            <a:ext cx="58949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16</a:t>
            </a:r>
          </a:p>
        </p:txBody>
      </p:sp>
      <p:sp>
        <p:nvSpPr>
          <p:cNvPr id="204837" name="Text Box 37"/>
          <p:cNvSpPr txBox="1">
            <a:spLocks noChangeAspect="1" noChangeArrowheads="1"/>
          </p:cNvSpPr>
          <p:nvPr/>
        </p:nvSpPr>
        <p:spPr bwMode="auto">
          <a:xfrm>
            <a:off x="2286000" y="5410200"/>
            <a:ext cx="6117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32</a:t>
            </a:r>
          </a:p>
        </p:txBody>
      </p:sp>
      <p:sp>
        <p:nvSpPr>
          <p:cNvPr id="204838" name="Text Box 38"/>
          <p:cNvSpPr txBox="1">
            <a:spLocks noChangeAspect="1" noChangeArrowheads="1"/>
          </p:cNvSpPr>
          <p:nvPr/>
        </p:nvSpPr>
        <p:spPr bwMode="auto">
          <a:xfrm>
            <a:off x="3556000" y="5410200"/>
            <a:ext cx="6117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43</a:t>
            </a:r>
          </a:p>
        </p:txBody>
      </p:sp>
      <p:sp>
        <p:nvSpPr>
          <p:cNvPr id="204839" name="Text Box 39"/>
          <p:cNvSpPr txBox="1">
            <a:spLocks noChangeAspect="1" noChangeArrowheads="1"/>
          </p:cNvSpPr>
          <p:nvPr/>
        </p:nvSpPr>
        <p:spPr bwMode="auto">
          <a:xfrm>
            <a:off x="4800600" y="5410200"/>
            <a:ext cx="59503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54</a:t>
            </a:r>
          </a:p>
        </p:txBody>
      </p:sp>
      <p:sp>
        <p:nvSpPr>
          <p:cNvPr id="204840" name="Text Box 40"/>
          <p:cNvSpPr txBox="1">
            <a:spLocks noChangeAspect="1" noChangeArrowheads="1"/>
          </p:cNvSpPr>
          <p:nvPr/>
        </p:nvSpPr>
        <p:spPr bwMode="auto">
          <a:xfrm>
            <a:off x="6070600" y="5410200"/>
            <a:ext cx="6117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65</a:t>
            </a:r>
          </a:p>
        </p:txBody>
      </p:sp>
      <p:sp>
        <p:nvSpPr>
          <p:cNvPr id="204841" name="Text Box 41"/>
          <p:cNvSpPr txBox="1">
            <a:spLocks noChangeAspect="1" noChangeArrowheads="1"/>
          </p:cNvSpPr>
          <p:nvPr/>
        </p:nvSpPr>
        <p:spPr bwMode="auto">
          <a:xfrm>
            <a:off x="7366000" y="5410200"/>
            <a:ext cx="6117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76</a:t>
            </a:r>
          </a:p>
        </p:txBody>
      </p:sp>
      <p:sp>
        <p:nvSpPr>
          <p:cNvPr id="204843" name="Arc 43"/>
          <p:cNvSpPr>
            <a:spLocks noChangeAspect="1"/>
          </p:cNvSpPr>
          <p:nvPr/>
        </p:nvSpPr>
        <p:spPr bwMode="auto">
          <a:xfrm rot="-8180822">
            <a:off x="2843213" y="5686425"/>
            <a:ext cx="685800" cy="685800"/>
          </a:xfrm>
          <a:custGeom>
            <a:avLst/>
            <a:gdLst>
              <a:gd name="T0" fmla="*/ 331073 w 43200"/>
              <a:gd name="T1" fmla="*/ 685800 h 43187"/>
              <a:gd name="T2" fmla="*/ 685800 w 43200"/>
              <a:gd name="T3" fmla="*/ 343003 h 43187"/>
              <a:gd name="T4" fmla="*/ 342900 w 43200"/>
              <a:gd name="T5" fmla="*/ 343003 h 43187"/>
              <a:gd name="T6" fmla="*/ 0 60000 65536"/>
              <a:gd name="T7" fmla="*/ 0 60000 65536"/>
              <a:gd name="T8" fmla="*/ 0 60000 65536"/>
            </a:gdLst>
            <a:ahLst/>
            <a:cxnLst>
              <a:cxn ang="T6">
                <a:pos x="T0" y="T1"/>
              </a:cxn>
              <a:cxn ang="T7">
                <a:pos x="T2" y="T3"/>
              </a:cxn>
              <a:cxn ang="T8">
                <a:pos x="T4" y="T5"/>
              </a:cxn>
            </a:cxnLst>
            <a:rect l="0" t="0" r="r" b="b"/>
            <a:pathLst>
              <a:path w="43200" h="43187" fill="none" extrusionOk="0">
                <a:moveTo>
                  <a:pt x="20854" y="43187"/>
                </a:moveTo>
                <a:cubicBezTo>
                  <a:pt x="9222" y="42785"/>
                  <a:pt x="0" y="33239"/>
                  <a:pt x="0" y="21600"/>
                </a:cubicBezTo>
                <a:cubicBezTo>
                  <a:pt x="0" y="9670"/>
                  <a:pt x="9670" y="0"/>
                  <a:pt x="21600" y="0"/>
                </a:cubicBezTo>
                <a:cubicBezTo>
                  <a:pt x="33529" y="-1"/>
                  <a:pt x="43199" y="9670"/>
                  <a:pt x="43200" y="21599"/>
                </a:cubicBezTo>
              </a:path>
              <a:path w="43200" h="43187" stroke="0" extrusionOk="0">
                <a:moveTo>
                  <a:pt x="20854" y="43187"/>
                </a:moveTo>
                <a:cubicBezTo>
                  <a:pt x="9222" y="42785"/>
                  <a:pt x="0" y="33239"/>
                  <a:pt x="0" y="21600"/>
                </a:cubicBezTo>
                <a:cubicBezTo>
                  <a:pt x="0" y="9670"/>
                  <a:pt x="9670" y="0"/>
                  <a:pt x="21600" y="0"/>
                </a:cubicBezTo>
                <a:cubicBezTo>
                  <a:pt x="33529" y="-1"/>
                  <a:pt x="43199" y="9670"/>
                  <a:pt x="43200" y="21599"/>
                </a:cubicBezTo>
                <a:lnTo>
                  <a:pt x="21600" y="21600"/>
                </a:lnTo>
                <a:lnTo>
                  <a:pt x="20854" y="43187"/>
                </a:lnTo>
                <a:close/>
              </a:path>
            </a:pathLst>
          </a:custGeom>
          <a:noFill/>
          <a:ln w="31750">
            <a:solidFill>
              <a:srgbClr val="00008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4844" name="Arc 44"/>
          <p:cNvSpPr>
            <a:spLocks noChangeAspect="1"/>
          </p:cNvSpPr>
          <p:nvPr/>
        </p:nvSpPr>
        <p:spPr bwMode="auto">
          <a:xfrm rot="-8180822">
            <a:off x="4098925" y="5686425"/>
            <a:ext cx="685800" cy="685800"/>
          </a:xfrm>
          <a:custGeom>
            <a:avLst/>
            <a:gdLst>
              <a:gd name="T0" fmla="*/ 331073 w 43200"/>
              <a:gd name="T1" fmla="*/ 685800 h 43187"/>
              <a:gd name="T2" fmla="*/ 685800 w 43200"/>
              <a:gd name="T3" fmla="*/ 343003 h 43187"/>
              <a:gd name="T4" fmla="*/ 342900 w 43200"/>
              <a:gd name="T5" fmla="*/ 343003 h 43187"/>
              <a:gd name="T6" fmla="*/ 0 60000 65536"/>
              <a:gd name="T7" fmla="*/ 0 60000 65536"/>
              <a:gd name="T8" fmla="*/ 0 60000 65536"/>
            </a:gdLst>
            <a:ahLst/>
            <a:cxnLst>
              <a:cxn ang="T6">
                <a:pos x="T0" y="T1"/>
              </a:cxn>
              <a:cxn ang="T7">
                <a:pos x="T2" y="T3"/>
              </a:cxn>
              <a:cxn ang="T8">
                <a:pos x="T4" y="T5"/>
              </a:cxn>
            </a:cxnLst>
            <a:rect l="0" t="0" r="r" b="b"/>
            <a:pathLst>
              <a:path w="43200" h="43187" fill="none" extrusionOk="0">
                <a:moveTo>
                  <a:pt x="20854" y="43187"/>
                </a:moveTo>
                <a:cubicBezTo>
                  <a:pt x="9222" y="42785"/>
                  <a:pt x="0" y="33239"/>
                  <a:pt x="0" y="21600"/>
                </a:cubicBezTo>
                <a:cubicBezTo>
                  <a:pt x="0" y="9670"/>
                  <a:pt x="9670" y="0"/>
                  <a:pt x="21600" y="0"/>
                </a:cubicBezTo>
                <a:cubicBezTo>
                  <a:pt x="33529" y="-1"/>
                  <a:pt x="43199" y="9670"/>
                  <a:pt x="43200" y="21599"/>
                </a:cubicBezTo>
              </a:path>
              <a:path w="43200" h="43187" stroke="0" extrusionOk="0">
                <a:moveTo>
                  <a:pt x="20854" y="43187"/>
                </a:moveTo>
                <a:cubicBezTo>
                  <a:pt x="9222" y="42785"/>
                  <a:pt x="0" y="33239"/>
                  <a:pt x="0" y="21600"/>
                </a:cubicBezTo>
                <a:cubicBezTo>
                  <a:pt x="0" y="9670"/>
                  <a:pt x="9670" y="0"/>
                  <a:pt x="21600" y="0"/>
                </a:cubicBezTo>
                <a:cubicBezTo>
                  <a:pt x="33529" y="-1"/>
                  <a:pt x="43199" y="9670"/>
                  <a:pt x="43200" y="21599"/>
                </a:cubicBezTo>
                <a:lnTo>
                  <a:pt x="21600" y="21600"/>
                </a:lnTo>
                <a:lnTo>
                  <a:pt x="20854" y="43187"/>
                </a:lnTo>
                <a:close/>
              </a:path>
            </a:pathLst>
          </a:custGeom>
          <a:noFill/>
          <a:ln w="31750">
            <a:solidFill>
              <a:srgbClr val="00008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4847" name="Arc 47"/>
          <p:cNvSpPr>
            <a:spLocks noChangeAspect="1"/>
          </p:cNvSpPr>
          <p:nvPr/>
        </p:nvSpPr>
        <p:spPr bwMode="auto">
          <a:xfrm rot="-8180822">
            <a:off x="7866063" y="5686425"/>
            <a:ext cx="685800" cy="685800"/>
          </a:xfrm>
          <a:custGeom>
            <a:avLst/>
            <a:gdLst>
              <a:gd name="T0" fmla="*/ 331073 w 43200"/>
              <a:gd name="T1" fmla="*/ 685800 h 43187"/>
              <a:gd name="T2" fmla="*/ 685800 w 43200"/>
              <a:gd name="T3" fmla="*/ 343003 h 43187"/>
              <a:gd name="T4" fmla="*/ 342900 w 43200"/>
              <a:gd name="T5" fmla="*/ 343003 h 43187"/>
              <a:gd name="T6" fmla="*/ 0 60000 65536"/>
              <a:gd name="T7" fmla="*/ 0 60000 65536"/>
              <a:gd name="T8" fmla="*/ 0 60000 65536"/>
            </a:gdLst>
            <a:ahLst/>
            <a:cxnLst>
              <a:cxn ang="T6">
                <a:pos x="T0" y="T1"/>
              </a:cxn>
              <a:cxn ang="T7">
                <a:pos x="T2" y="T3"/>
              </a:cxn>
              <a:cxn ang="T8">
                <a:pos x="T4" y="T5"/>
              </a:cxn>
            </a:cxnLst>
            <a:rect l="0" t="0" r="r" b="b"/>
            <a:pathLst>
              <a:path w="43200" h="43187" fill="none" extrusionOk="0">
                <a:moveTo>
                  <a:pt x="20854" y="43187"/>
                </a:moveTo>
                <a:cubicBezTo>
                  <a:pt x="9222" y="42785"/>
                  <a:pt x="0" y="33239"/>
                  <a:pt x="0" y="21600"/>
                </a:cubicBezTo>
                <a:cubicBezTo>
                  <a:pt x="0" y="9670"/>
                  <a:pt x="9670" y="0"/>
                  <a:pt x="21600" y="0"/>
                </a:cubicBezTo>
                <a:cubicBezTo>
                  <a:pt x="33529" y="-1"/>
                  <a:pt x="43199" y="9670"/>
                  <a:pt x="43200" y="21599"/>
                </a:cubicBezTo>
              </a:path>
              <a:path w="43200" h="43187" stroke="0" extrusionOk="0">
                <a:moveTo>
                  <a:pt x="20854" y="43187"/>
                </a:moveTo>
                <a:cubicBezTo>
                  <a:pt x="9222" y="42785"/>
                  <a:pt x="0" y="33239"/>
                  <a:pt x="0" y="21600"/>
                </a:cubicBezTo>
                <a:cubicBezTo>
                  <a:pt x="0" y="9670"/>
                  <a:pt x="9670" y="0"/>
                  <a:pt x="21600" y="0"/>
                </a:cubicBezTo>
                <a:cubicBezTo>
                  <a:pt x="33529" y="-1"/>
                  <a:pt x="43199" y="9670"/>
                  <a:pt x="43200" y="21599"/>
                </a:cubicBezTo>
                <a:lnTo>
                  <a:pt x="21600" y="21600"/>
                </a:lnTo>
                <a:lnTo>
                  <a:pt x="20854" y="43187"/>
                </a:lnTo>
                <a:close/>
              </a:path>
            </a:pathLst>
          </a:custGeom>
          <a:noFill/>
          <a:ln w="31750">
            <a:solidFill>
              <a:srgbClr val="00008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4848" name="Arc 48"/>
          <p:cNvSpPr>
            <a:spLocks noChangeAspect="1"/>
          </p:cNvSpPr>
          <p:nvPr/>
        </p:nvSpPr>
        <p:spPr bwMode="auto">
          <a:xfrm rot="-8180822">
            <a:off x="1587500" y="5686425"/>
            <a:ext cx="685800" cy="685800"/>
          </a:xfrm>
          <a:custGeom>
            <a:avLst/>
            <a:gdLst>
              <a:gd name="T0" fmla="*/ 331073 w 43200"/>
              <a:gd name="T1" fmla="*/ 685800 h 43187"/>
              <a:gd name="T2" fmla="*/ 685800 w 43200"/>
              <a:gd name="T3" fmla="*/ 343003 h 43187"/>
              <a:gd name="T4" fmla="*/ 342900 w 43200"/>
              <a:gd name="T5" fmla="*/ 343003 h 43187"/>
              <a:gd name="T6" fmla="*/ 0 60000 65536"/>
              <a:gd name="T7" fmla="*/ 0 60000 65536"/>
              <a:gd name="T8" fmla="*/ 0 60000 65536"/>
            </a:gdLst>
            <a:ahLst/>
            <a:cxnLst>
              <a:cxn ang="T6">
                <a:pos x="T0" y="T1"/>
              </a:cxn>
              <a:cxn ang="T7">
                <a:pos x="T2" y="T3"/>
              </a:cxn>
              <a:cxn ang="T8">
                <a:pos x="T4" y="T5"/>
              </a:cxn>
            </a:cxnLst>
            <a:rect l="0" t="0" r="r" b="b"/>
            <a:pathLst>
              <a:path w="43200" h="43187" fill="none" extrusionOk="0">
                <a:moveTo>
                  <a:pt x="20854" y="43187"/>
                </a:moveTo>
                <a:cubicBezTo>
                  <a:pt x="9222" y="42785"/>
                  <a:pt x="0" y="33239"/>
                  <a:pt x="0" y="21600"/>
                </a:cubicBezTo>
                <a:cubicBezTo>
                  <a:pt x="0" y="9670"/>
                  <a:pt x="9670" y="0"/>
                  <a:pt x="21600" y="0"/>
                </a:cubicBezTo>
                <a:cubicBezTo>
                  <a:pt x="33529" y="-1"/>
                  <a:pt x="43199" y="9670"/>
                  <a:pt x="43200" y="21599"/>
                </a:cubicBezTo>
              </a:path>
              <a:path w="43200" h="43187" stroke="0" extrusionOk="0">
                <a:moveTo>
                  <a:pt x="20854" y="43187"/>
                </a:moveTo>
                <a:cubicBezTo>
                  <a:pt x="9222" y="42785"/>
                  <a:pt x="0" y="33239"/>
                  <a:pt x="0" y="21600"/>
                </a:cubicBezTo>
                <a:cubicBezTo>
                  <a:pt x="0" y="9670"/>
                  <a:pt x="9670" y="0"/>
                  <a:pt x="21600" y="0"/>
                </a:cubicBezTo>
                <a:cubicBezTo>
                  <a:pt x="33529" y="-1"/>
                  <a:pt x="43199" y="9670"/>
                  <a:pt x="43200" y="21599"/>
                </a:cubicBezTo>
                <a:lnTo>
                  <a:pt x="21600" y="21600"/>
                </a:lnTo>
                <a:lnTo>
                  <a:pt x="20854" y="43187"/>
                </a:lnTo>
                <a:close/>
              </a:path>
            </a:pathLst>
          </a:custGeom>
          <a:noFill/>
          <a:ln w="31750">
            <a:solidFill>
              <a:srgbClr val="00008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4850" name="Text Box 50"/>
          <p:cNvSpPr txBox="1">
            <a:spLocks noChangeAspect="1" noChangeArrowheads="1"/>
          </p:cNvSpPr>
          <p:nvPr/>
        </p:nvSpPr>
        <p:spPr bwMode="auto">
          <a:xfrm>
            <a:off x="2174875" y="6019800"/>
            <a:ext cx="6117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22</a:t>
            </a:r>
          </a:p>
        </p:txBody>
      </p:sp>
      <p:sp>
        <p:nvSpPr>
          <p:cNvPr id="204851" name="Text Box 51"/>
          <p:cNvSpPr txBox="1">
            <a:spLocks noChangeAspect="1" noChangeArrowheads="1"/>
          </p:cNvSpPr>
          <p:nvPr/>
        </p:nvSpPr>
        <p:spPr bwMode="auto">
          <a:xfrm>
            <a:off x="3436938" y="6019800"/>
            <a:ext cx="6117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33</a:t>
            </a:r>
          </a:p>
        </p:txBody>
      </p:sp>
      <p:sp>
        <p:nvSpPr>
          <p:cNvPr id="204852" name="Text Box 52"/>
          <p:cNvSpPr txBox="1">
            <a:spLocks noChangeAspect="1" noChangeArrowheads="1"/>
          </p:cNvSpPr>
          <p:nvPr/>
        </p:nvSpPr>
        <p:spPr bwMode="auto">
          <a:xfrm>
            <a:off x="4699000" y="6019800"/>
            <a:ext cx="59503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44</a:t>
            </a:r>
          </a:p>
        </p:txBody>
      </p:sp>
      <p:sp>
        <p:nvSpPr>
          <p:cNvPr id="204855" name="Text Box 55"/>
          <p:cNvSpPr txBox="1">
            <a:spLocks noChangeAspect="1" noChangeArrowheads="1"/>
          </p:cNvSpPr>
          <p:nvPr/>
        </p:nvSpPr>
        <p:spPr bwMode="auto">
          <a:xfrm>
            <a:off x="8483600" y="6019800"/>
            <a:ext cx="58949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77</a:t>
            </a:r>
          </a:p>
        </p:txBody>
      </p:sp>
      <p:sp>
        <p:nvSpPr>
          <p:cNvPr id="5155" name="Text Box 56"/>
          <p:cNvSpPr txBox="1">
            <a:spLocks noChangeArrowheads="1"/>
          </p:cNvSpPr>
          <p:nvPr/>
        </p:nvSpPr>
        <p:spPr bwMode="auto">
          <a:xfrm>
            <a:off x="0" y="0"/>
            <a:ext cx="2294368" cy="13234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 typeface="Wingdings" pitchFamily="2" charset="2"/>
              <a:buNone/>
            </a:pPr>
            <a:r>
              <a:rPr lang="en-US" sz="4000" dirty="0">
                <a:solidFill>
                  <a:schemeClr val="accent1">
                    <a:lumMod val="75000"/>
                  </a:schemeClr>
                </a:solidFill>
                <a:latin typeface="Avenir Book"/>
              </a:rPr>
              <a:t>Life cycle</a:t>
            </a:r>
          </a:p>
          <a:p>
            <a:pPr eaLnBrk="1" hangingPunct="1">
              <a:buFont typeface="Wingdings" pitchFamily="2" charset="2"/>
              <a:buNone/>
            </a:pPr>
            <a:r>
              <a:rPr lang="en-US" sz="4000" dirty="0">
                <a:solidFill>
                  <a:schemeClr val="accent1">
                    <a:lumMod val="75000"/>
                  </a:schemeClr>
                </a:solidFill>
                <a:latin typeface="Avenir Book"/>
              </a:rPr>
              <a:t>diagram</a:t>
            </a:r>
            <a:r>
              <a:rPr lang="en-US" sz="4000" b="1" dirty="0">
                <a:solidFill>
                  <a:schemeClr val="accent1">
                    <a:lumMod val="75000"/>
                  </a:schemeClr>
                </a:solidFill>
                <a:latin typeface="Avenir Book"/>
              </a:rPr>
              <a:t>:</a:t>
            </a:r>
          </a:p>
        </p:txBody>
      </p:sp>
      <p:sp>
        <p:nvSpPr>
          <p:cNvPr id="204858" name="Text Box 58"/>
          <p:cNvSpPr txBox="1">
            <a:spLocks noChangeArrowheads="1"/>
          </p:cNvSpPr>
          <p:nvPr/>
        </p:nvSpPr>
        <p:spPr bwMode="auto">
          <a:xfrm>
            <a:off x="152400" y="3306763"/>
            <a:ext cx="3352800"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sz="3200" dirty="0">
                <a:latin typeface="Avenir Book"/>
              </a:rPr>
              <a:t>Are we done?</a:t>
            </a:r>
          </a:p>
        </p:txBody>
      </p:sp>
      <p:graphicFrame>
        <p:nvGraphicFramePr>
          <p:cNvPr id="204931" name="Group 131"/>
          <p:cNvGraphicFramePr>
            <a:graphicFrameLocks noGrp="1"/>
          </p:cNvGraphicFramePr>
          <p:nvPr/>
        </p:nvGraphicFramePr>
        <p:xfrm>
          <a:off x="3352800" y="38100"/>
          <a:ext cx="5910263" cy="4038600"/>
        </p:xfrm>
        <a:graphic>
          <a:graphicData uri="http://schemas.openxmlformats.org/drawingml/2006/table">
            <a:tbl>
              <a:tblPr/>
              <a:tblGrid>
                <a:gridCol w="1008063">
                  <a:extLst>
                    <a:ext uri="{9D8B030D-6E8A-4147-A177-3AD203B41FA5}">
                      <a16:colId xmlns:a16="http://schemas.microsoft.com/office/drawing/2014/main" val="20000"/>
                    </a:ext>
                  </a:extLst>
                </a:gridCol>
                <a:gridCol w="2297112">
                  <a:extLst>
                    <a:ext uri="{9D8B030D-6E8A-4147-A177-3AD203B41FA5}">
                      <a16:colId xmlns:a16="http://schemas.microsoft.com/office/drawing/2014/main" val="20001"/>
                    </a:ext>
                  </a:extLst>
                </a:gridCol>
                <a:gridCol w="1344613">
                  <a:extLst>
                    <a:ext uri="{9D8B030D-6E8A-4147-A177-3AD203B41FA5}">
                      <a16:colId xmlns:a16="http://schemas.microsoft.com/office/drawing/2014/main" val="20002"/>
                    </a:ext>
                  </a:extLst>
                </a:gridCol>
                <a:gridCol w="1260475">
                  <a:extLst>
                    <a:ext uri="{9D8B030D-6E8A-4147-A177-3AD203B41FA5}">
                      <a16:colId xmlns:a16="http://schemas.microsoft.com/office/drawing/2014/main" val="20003"/>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venir Book"/>
                        </a:rPr>
                        <a:t>Stage</a:t>
                      </a:r>
                    </a:p>
                  </a:txBody>
                  <a:tcPr horzOverflow="overflow">
                    <a:lnL cap="flat">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venir Book"/>
                        </a:rPr>
                        <a:t>Class</a:t>
                      </a:r>
                    </a:p>
                  </a:txBody>
                  <a:tcPr horzOverflow="overflow">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venir Book"/>
                        </a:rPr>
                        <a:t>Age (</a:t>
                      </a:r>
                      <a:r>
                        <a:rPr kumimoji="0" lang="en-US" sz="2000" b="1" i="0" u="none" strike="noStrike" cap="none" normalizeH="0" baseline="0" dirty="0" err="1">
                          <a:ln>
                            <a:noFill/>
                          </a:ln>
                          <a:solidFill>
                            <a:schemeClr val="tx1"/>
                          </a:solidFill>
                          <a:effectLst/>
                          <a:latin typeface="Avenir Book"/>
                        </a:rPr>
                        <a:t>yr</a:t>
                      </a:r>
                      <a:r>
                        <a:rPr kumimoji="0" lang="en-US" sz="2000" b="1" i="0" u="none" strike="noStrike" cap="none" normalizeH="0" baseline="0" dirty="0">
                          <a:ln>
                            <a:noFill/>
                          </a:ln>
                          <a:solidFill>
                            <a:schemeClr val="tx1"/>
                          </a:solidFill>
                          <a:effectLst/>
                          <a:latin typeface="Avenir Book"/>
                        </a:rPr>
                        <a:t>)</a:t>
                      </a:r>
                    </a:p>
                  </a:txBody>
                  <a:tcPr horzOverflow="overflow">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Avenir Book"/>
                        </a:rPr>
                        <a:t>Survival</a:t>
                      </a:r>
                    </a:p>
                  </a:txBody>
                  <a:tcPr horzOverflow="overflow">
                    <a:lnL>
                      <a:noFill/>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8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1</a:t>
                      </a:r>
                    </a:p>
                  </a:txBody>
                  <a:tcPr horzOverflow="overflow">
                    <a:lnL cap="flat">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venir Book"/>
                        </a:rPr>
                        <a:t>Eggs, hatchling</a:t>
                      </a:r>
                    </a:p>
                  </a:txBody>
                  <a:tcPr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&lt;1</a:t>
                      </a:r>
                    </a:p>
                  </a:txBody>
                  <a:tcPr horzOverflow="overflow">
                    <a:lnL>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0.68</a:t>
                      </a:r>
                    </a:p>
                  </a:txBody>
                  <a:tcPr horzOverflow="overflow">
                    <a:lnL>
                      <a:noFill/>
                    </a:lnL>
                    <a:lnR cap="flat">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508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2</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venir Book"/>
                        </a:rPr>
                        <a:t>Small juv.</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1-7</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0.79</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508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3</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venir Book"/>
                        </a:rPr>
                        <a:t>Large juv.</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8-15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0.68</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508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4</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a:ln>
                            <a:noFill/>
                          </a:ln>
                          <a:solidFill>
                            <a:schemeClr val="tx1"/>
                          </a:solidFill>
                          <a:effectLst/>
                          <a:latin typeface="Avenir Book"/>
                        </a:rPr>
                        <a:t>Subadult</a:t>
                      </a:r>
                      <a:endParaRPr kumimoji="0" lang="en-US" sz="2000" b="0" i="0" u="none" strike="noStrike" cap="none" normalizeH="0" baseline="0" dirty="0">
                        <a:ln>
                          <a:noFill/>
                        </a:ln>
                        <a:solidFill>
                          <a:schemeClr val="tx1"/>
                        </a:solidFill>
                        <a:effectLst/>
                        <a:latin typeface="Avenir Book"/>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16-21</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0.74</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4953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5</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venir Book"/>
                        </a:rPr>
                        <a:t>Novice breeders</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22</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0.81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508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6</a:t>
                      </a: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venir Book"/>
                        </a:rPr>
                        <a:t>1</a:t>
                      </a:r>
                      <a:r>
                        <a:rPr kumimoji="0" lang="en-US" sz="2000" b="0" i="0" u="none" strike="noStrike" cap="none" normalizeH="0" baseline="30000" dirty="0">
                          <a:ln>
                            <a:noFill/>
                          </a:ln>
                          <a:solidFill>
                            <a:schemeClr val="tx1"/>
                          </a:solidFill>
                          <a:effectLst/>
                          <a:latin typeface="Avenir Book"/>
                        </a:rPr>
                        <a:t>st</a:t>
                      </a:r>
                      <a:r>
                        <a:rPr kumimoji="0" lang="en-US" sz="2000" b="0" i="0" u="none" strike="noStrike" cap="none" normalizeH="0" baseline="0" dirty="0">
                          <a:ln>
                            <a:noFill/>
                          </a:ln>
                          <a:solidFill>
                            <a:schemeClr val="tx1"/>
                          </a:solidFill>
                          <a:effectLst/>
                          <a:latin typeface="Avenir Book"/>
                        </a:rPr>
                        <a:t>-yr </a:t>
                      </a:r>
                      <a:r>
                        <a:rPr kumimoji="0" lang="en-US" sz="2000" b="0" i="0" u="none" strike="noStrike" cap="none" normalizeH="0" baseline="0" dirty="0" err="1">
                          <a:ln>
                            <a:noFill/>
                          </a:ln>
                          <a:solidFill>
                            <a:schemeClr val="tx1"/>
                          </a:solidFill>
                          <a:effectLst/>
                          <a:latin typeface="Avenir Book"/>
                        </a:rPr>
                        <a:t>remigrants</a:t>
                      </a:r>
                      <a:endParaRPr kumimoji="0" lang="en-US" sz="2000" b="0" i="0" u="none" strike="noStrike" cap="none" normalizeH="0" baseline="0" dirty="0">
                        <a:ln>
                          <a:noFill/>
                        </a:ln>
                        <a:solidFill>
                          <a:schemeClr val="tx1"/>
                        </a:solidFill>
                        <a:effectLst/>
                        <a:latin typeface="Avenir Book"/>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23</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0.81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4953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7</a:t>
                      </a:r>
                    </a:p>
                  </a:txBody>
                  <a:tcPr horzOverflow="overflow">
                    <a:lnL cap="flat">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Avenir Book"/>
                        </a:rPr>
                        <a:t>Mature breeders</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24-54</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venir Book"/>
                        </a:rPr>
                        <a:t>0.81</a:t>
                      </a:r>
                    </a:p>
                  </a:txBody>
                  <a:tcPr horzOverflow="overflow">
                    <a:lnL>
                      <a:noFill/>
                    </a:lnL>
                    <a:lnR cap="flat">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04932" name="Text Box 132"/>
          <p:cNvSpPr txBox="1">
            <a:spLocks noChangeArrowheads="1"/>
          </p:cNvSpPr>
          <p:nvPr/>
        </p:nvSpPr>
        <p:spPr bwMode="auto">
          <a:xfrm>
            <a:off x="152400" y="2667000"/>
            <a:ext cx="3581400" cy="15696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sz="3200" dirty="0">
                <a:latin typeface="Avenir Book"/>
              </a:rPr>
              <a:t>What does “survival represent?</a:t>
            </a:r>
          </a:p>
        </p:txBody>
      </p:sp>
    </p:spTree>
    <p:extLst>
      <p:ext uri="{BB962C8B-B14F-4D97-AF65-F5344CB8AC3E}">
        <p14:creationId xmlns:p14="http://schemas.microsoft.com/office/powerpoint/2010/main" val="37047363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815"/>
                                        </p:tgtEl>
                                        <p:attrNameLst>
                                          <p:attrName>style.visibility</p:attrName>
                                        </p:attrNameLst>
                                      </p:cBhvr>
                                      <p:to>
                                        <p:strVal val="visible"/>
                                      </p:to>
                                    </p:set>
                                    <p:animEffect transition="in" filter="fade">
                                      <p:cBhvr>
                                        <p:cTn id="7" dur="1000"/>
                                        <p:tgtEl>
                                          <p:spTgt spid="204815"/>
                                        </p:tgtEl>
                                      </p:cBhvr>
                                    </p:animEffect>
                                  </p:childTnLst>
                                </p:cTn>
                              </p:par>
                            </p:childTnLst>
                          </p:cTn>
                        </p:par>
                        <p:par>
                          <p:cTn id="8" fill="hold" nodeType="afterGroup">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04837"/>
                                        </p:tgtEl>
                                        <p:attrNameLst>
                                          <p:attrName>style.visibility</p:attrName>
                                        </p:attrNameLst>
                                      </p:cBhvr>
                                      <p:to>
                                        <p:strVal val="visible"/>
                                      </p:to>
                                    </p:set>
                                    <p:animEffect transition="in" filter="fade">
                                      <p:cBhvr>
                                        <p:cTn id="11" dur="1000"/>
                                        <p:tgtEl>
                                          <p:spTgt spid="204837"/>
                                        </p:tgtEl>
                                      </p:cBhvr>
                                    </p:animEffect>
                                  </p:childTnLst>
                                </p:cTn>
                              </p:par>
                            </p:childTnLst>
                          </p:cTn>
                        </p:par>
                        <p:par>
                          <p:cTn id="12" fill="hold" nodeType="afterGroup">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04838"/>
                                        </p:tgtEl>
                                        <p:attrNameLst>
                                          <p:attrName>style.visibility</p:attrName>
                                        </p:attrNameLst>
                                      </p:cBhvr>
                                      <p:to>
                                        <p:strVal val="visible"/>
                                      </p:to>
                                    </p:set>
                                    <p:animEffect transition="in" filter="fade">
                                      <p:cBhvr>
                                        <p:cTn id="15" dur="1000"/>
                                        <p:tgtEl>
                                          <p:spTgt spid="204838"/>
                                        </p:tgtEl>
                                      </p:cBhvr>
                                    </p:animEffect>
                                  </p:childTnLst>
                                </p:cTn>
                              </p:par>
                            </p:childTnLst>
                          </p:cTn>
                        </p:par>
                        <p:par>
                          <p:cTn id="16" fill="hold" nodeType="afterGroup">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204839"/>
                                        </p:tgtEl>
                                        <p:attrNameLst>
                                          <p:attrName>style.visibility</p:attrName>
                                        </p:attrNameLst>
                                      </p:cBhvr>
                                      <p:to>
                                        <p:strVal val="visible"/>
                                      </p:to>
                                    </p:set>
                                    <p:animEffect transition="in" filter="fade">
                                      <p:cBhvr>
                                        <p:cTn id="19" dur="1000"/>
                                        <p:tgtEl>
                                          <p:spTgt spid="204839"/>
                                        </p:tgtEl>
                                      </p:cBhvr>
                                    </p:animEffect>
                                  </p:childTnLst>
                                </p:cTn>
                              </p:par>
                            </p:childTnLst>
                          </p:cTn>
                        </p:par>
                        <p:par>
                          <p:cTn id="20" fill="hold" nodeType="afterGroup">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204840"/>
                                        </p:tgtEl>
                                        <p:attrNameLst>
                                          <p:attrName>style.visibility</p:attrName>
                                        </p:attrNameLst>
                                      </p:cBhvr>
                                      <p:to>
                                        <p:strVal val="visible"/>
                                      </p:to>
                                    </p:set>
                                    <p:animEffect transition="in" filter="fade">
                                      <p:cBhvr>
                                        <p:cTn id="23" dur="1000"/>
                                        <p:tgtEl>
                                          <p:spTgt spid="204840"/>
                                        </p:tgtEl>
                                      </p:cBhvr>
                                    </p:animEffect>
                                  </p:childTnLst>
                                </p:cTn>
                              </p:par>
                            </p:childTnLst>
                          </p:cTn>
                        </p:par>
                        <p:par>
                          <p:cTn id="24" fill="hold" nodeType="afterGroup">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204841"/>
                                        </p:tgtEl>
                                        <p:attrNameLst>
                                          <p:attrName>style.visibility</p:attrName>
                                        </p:attrNameLst>
                                      </p:cBhvr>
                                      <p:to>
                                        <p:strVal val="visible"/>
                                      </p:to>
                                    </p:set>
                                    <p:animEffect transition="in" filter="fade">
                                      <p:cBhvr>
                                        <p:cTn id="27" dur="1000"/>
                                        <p:tgtEl>
                                          <p:spTgt spid="20484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4833"/>
                                        </p:tgtEl>
                                        <p:attrNameLst>
                                          <p:attrName>style.visibility</p:attrName>
                                        </p:attrNameLst>
                                      </p:cBhvr>
                                      <p:to>
                                        <p:strVal val="visible"/>
                                      </p:to>
                                    </p:set>
                                    <p:animEffect transition="in" filter="fade">
                                      <p:cBhvr>
                                        <p:cTn id="32" dur="1000"/>
                                        <p:tgtEl>
                                          <p:spTgt spid="204833"/>
                                        </p:tgtEl>
                                      </p:cBhvr>
                                    </p:animEffect>
                                  </p:childTnLst>
                                </p:cTn>
                              </p:par>
                            </p:childTnLst>
                          </p:cTn>
                        </p:par>
                        <p:par>
                          <p:cTn id="33" fill="hold" nodeType="afterGroup">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204814"/>
                                        </p:tgtEl>
                                        <p:attrNameLst>
                                          <p:attrName>style.visibility</p:attrName>
                                        </p:attrNameLst>
                                      </p:cBhvr>
                                      <p:to>
                                        <p:strVal val="visible"/>
                                      </p:to>
                                    </p:set>
                                    <p:animEffect transition="in" filter="fade">
                                      <p:cBhvr>
                                        <p:cTn id="36" dur="1000"/>
                                        <p:tgtEl>
                                          <p:spTgt spid="204814"/>
                                        </p:tgtEl>
                                      </p:cBhvr>
                                    </p:animEffect>
                                  </p:childTnLst>
                                </p:cTn>
                              </p:par>
                            </p:childTnLst>
                          </p:cTn>
                        </p:par>
                        <p:par>
                          <p:cTn id="37" fill="hold" nodeType="afterGroup">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204813"/>
                                        </p:tgtEl>
                                        <p:attrNameLst>
                                          <p:attrName>style.visibility</p:attrName>
                                        </p:attrNameLst>
                                      </p:cBhvr>
                                      <p:to>
                                        <p:strVal val="visible"/>
                                      </p:to>
                                    </p:set>
                                    <p:animEffect transition="in" filter="fade">
                                      <p:cBhvr>
                                        <p:cTn id="40" dur="1000"/>
                                        <p:tgtEl>
                                          <p:spTgt spid="204813"/>
                                        </p:tgtEl>
                                      </p:cBhvr>
                                    </p:animEffect>
                                  </p:childTnLst>
                                </p:cTn>
                              </p:par>
                            </p:childTnLst>
                          </p:cTn>
                        </p:par>
                        <p:par>
                          <p:cTn id="41" fill="hold" nodeType="afterGroup">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204836"/>
                                        </p:tgtEl>
                                        <p:attrNameLst>
                                          <p:attrName>style.visibility</p:attrName>
                                        </p:attrNameLst>
                                      </p:cBhvr>
                                      <p:to>
                                        <p:strVal val="visible"/>
                                      </p:to>
                                    </p:set>
                                    <p:animEffect transition="in" filter="fade">
                                      <p:cBhvr>
                                        <p:cTn id="44" dur="1000"/>
                                        <p:tgtEl>
                                          <p:spTgt spid="204836"/>
                                        </p:tgtEl>
                                      </p:cBhvr>
                                    </p:animEffect>
                                  </p:childTnLst>
                                </p:cTn>
                              </p:par>
                            </p:childTnLst>
                          </p:cTn>
                        </p:par>
                        <p:par>
                          <p:cTn id="45" fill="hold" nodeType="afterGroup">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204834"/>
                                        </p:tgtEl>
                                        <p:attrNameLst>
                                          <p:attrName>style.visibility</p:attrName>
                                        </p:attrNameLst>
                                      </p:cBhvr>
                                      <p:to>
                                        <p:strVal val="visible"/>
                                      </p:to>
                                    </p:set>
                                    <p:animEffect transition="in" filter="fade">
                                      <p:cBhvr>
                                        <p:cTn id="48" dur="1000"/>
                                        <p:tgtEl>
                                          <p:spTgt spid="204834"/>
                                        </p:tgtEl>
                                      </p:cBhvr>
                                    </p:animEffect>
                                  </p:childTnLst>
                                </p:cTn>
                              </p:par>
                            </p:childTnLst>
                          </p:cTn>
                        </p:par>
                        <p:par>
                          <p:cTn id="49" fill="hold" nodeType="afterGroup">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04835"/>
                                        </p:tgtEl>
                                        <p:attrNameLst>
                                          <p:attrName>style.visibility</p:attrName>
                                        </p:attrNameLst>
                                      </p:cBhvr>
                                      <p:to>
                                        <p:strVal val="visible"/>
                                      </p:to>
                                    </p:set>
                                    <p:animEffect transition="in" filter="fade">
                                      <p:cBhvr>
                                        <p:cTn id="52" dur="1000"/>
                                        <p:tgtEl>
                                          <p:spTgt spid="20483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4858"/>
                                        </p:tgtEl>
                                        <p:attrNameLst>
                                          <p:attrName>style.visibility</p:attrName>
                                        </p:attrNameLst>
                                      </p:cBhvr>
                                      <p:to>
                                        <p:strVal val="visible"/>
                                      </p:to>
                                    </p:set>
                                    <p:animEffect transition="in" filter="fade">
                                      <p:cBhvr>
                                        <p:cTn id="57" dur="1000"/>
                                        <p:tgtEl>
                                          <p:spTgt spid="20485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xit" presetSubtype="0" fill="hold" grpId="1" nodeType="clickEffect">
                                  <p:stCondLst>
                                    <p:cond delay="0"/>
                                  </p:stCondLst>
                                  <p:childTnLst>
                                    <p:animEffect transition="out" filter="fade">
                                      <p:cBhvr>
                                        <p:cTn id="61" dur="1000"/>
                                        <p:tgtEl>
                                          <p:spTgt spid="204858"/>
                                        </p:tgtEl>
                                      </p:cBhvr>
                                    </p:animEffect>
                                    <p:set>
                                      <p:cBhvr>
                                        <p:cTn id="62" dur="1" fill="hold">
                                          <p:stCondLst>
                                            <p:cond delay="999"/>
                                          </p:stCondLst>
                                        </p:cTn>
                                        <p:tgtEl>
                                          <p:spTgt spid="204858"/>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04848"/>
                                        </p:tgtEl>
                                        <p:attrNameLst>
                                          <p:attrName>style.visibility</p:attrName>
                                        </p:attrNameLst>
                                      </p:cBhvr>
                                      <p:to>
                                        <p:strVal val="visible"/>
                                      </p:to>
                                    </p:set>
                                    <p:animEffect transition="in" filter="fade">
                                      <p:cBhvr>
                                        <p:cTn id="67" dur="1000"/>
                                        <p:tgtEl>
                                          <p:spTgt spid="204848"/>
                                        </p:tgtEl>
                                      </p:cBhvr>
                                    </p:animEffect>
                                  </p:childTnLst>
                                </p:cTn>
                              </p:par>
                            </p:childTnLst>
                          </p:cTn>
                        </p:par>
                        <p:par>
                          <p:cTn id="68" fill="hold" nodeType="afterGroup">
                            <p:stCondLst>
                              <p:cond delay="1000"/>
                            </p:stCondLst>
                            <p:childTnLst>
                              <p:par>
                                <p:cTn id="69" presetID="10" presetClass="entr" presetSubtype="0" fill="hold" grpId="0" nodeType="afterEffect">
                                  <p:stCondLst>
                                    <p:cond delay="0"/>
                                  </p:stCondLst>
                                  <p:childTnLst>
                                    <p:set>
                                      <p:cBhvr>
                                        <p:cTn id="70" dur="1" fill="hold">
                                          <p:stCondLst>
                                            <p:cond delay="0"/>
                                          </p:stCondLst>
                                        </p:cTn>
                                        <p:tgtEl>
                                          <p:spTgt spid="204850"/>
                                        </p:tgtEl>
                                        <p:attrNameLst>
                                          <p:attrName>style.visibility</p:attrName>
                                        </p:attrNameLst>
                                      </p:cBhvr>
                                      <p:to>
                                        <p:strVal val="visible"/>
                                      </p:to>
                                    </p:set>
                                    <p:animEffect transition="in" filter="fade">
                                      <p:cBhvr>
                                        <p:cTn id="71" dur="1000"/>
                                        <p:tgtEl>
                                          <p:spTgt spid="204850"/>
                                        </p:tgtEl>
                                      </p:cBhvr>
                                    </p:animEffect>
                                  </p:childTnLst>
                                </p:cTn>
                              </p:par>
                            </p:childTnLst>
                          </p:cTn>
                        </p:par>
                        <p:par>
                          <p:cTn id="72" fill="hold" nodeType="afterGroup">
                            <p:stCondLst>
                              <p:cond delay="2000"/>
                            </p:stCondLst>
                            <p:childTnLst>
                              <p:par>
                                <p:cTn id="73" presetID="10" presetClass="entr" presetSubtype="0" fill="hold" grpId="0" nodeType="afterEffect">
                                  <p:stCondLst>
                                    <p:cond delay="0"/>
                                  </p:stCondLst>
                                  <p:childTnLst>
                                    <p:set>
                                      <p:cBhvr>
                                        <p:cTn id="74" dur="1" fill="hold">
                                          <p:stCondLst>
                                            <p:cond delay="0"/>
                                          </p:stCondLst>
                                        </p:cTn>
                                        <p:tgtEl>
                                          <p:spTgt spid="204843"/>
                                        </p:tgtEl>
                                        <p:attrNameLst>
                                          <p:attrName>style.visibility</p:attrName>
                                        </p:attrNameLst>
                                      </p:cBhvr>
                                      <p:to>
                                        <p:strVal val="visible"/>
                                      </p:to>
                                    </p:set>
                                    <p:animEffect transition="in" filter="fade">
                                      <p:cBhvr>
                                        <p:cTn id="75" dur="1000"/>
                                        <p:tgtEl>
                                          <p:spTgt spid="204843"/>
                                        </p:tgtEl>
                                      </p:cBhvr>
                                    </p:animEffect>
                                  </p:childTnLst>
                                </p:cTn>
                              </p:par>
                            </p:childTnLst>
                          </p:cTn>
                        </p:par>
                        <p:par>
                          <p:cTn id="76" fill="hold" nodeType="afterGroup">
                            <p:stCondLst>
                              <p:cond delay="3000"/>
                            </p:stCondLst>
                            <p:childTnLst>
                              <p:par>
                                <p:cTn id="77" presetID="10" presetClass="entr" presetSubtype="0" fill="hold" grpId="0" nodeType="afterEffect">
                                  <p:stCondLst>
                                    <p:cond delay="0"/>
                                  </p:stCondLst>
                                  <p:childTnLst>
                                    <p:set>
                                      <p:cBhvr>
                                        <p:cTn id="78" dur="1" fill="hold">
                                          <p:stCondLst>
                                            <p:cond delay="0"/>
                                          </p:stCondLst>
                                        </p:cTn>
                                        <p:tgtEl>
                                          <p:spTgt spid="204851"/>
                                        </p:tgtEl>
                                        <p:attrNameLst>
                                          <p:attrName>style.visibility</p:attrName>
                                        </p:attrNameLst>
                                      </p:cBhvr>
                                      <p:to>
                                        <p:strVal val="visible"/>
                                      </p:to>
                                    </p:set>
                                    <p:animEffect transition="in" filter="fade">
                                      <p:cBhvr>
                                        <p:cTn id="79" dur="1000"/>
                                        <p:tgtEl>
                                          <p:spTgt spid="204851"/>
                                        </p:tgtEl>
                                      </p:cBhvr>
                                    </p:animEffect>
                                  </p:childTnLst>
                                </p:cTn>
                              </p:par>
                            </p:childTnLst>
                          </p:cTn>
                        </p:par>
                        <p:par>
                          <p:cTn id="80" fill="hold" nodeType="afterGroup">
                            <p:stCondLst>
                              <p:cond delay="4000"/>
                            </p:stCondLst>
                            <p:childTnLst>
                              <p:par>
                                <p:cTn id="81" presetID="10" presetClass="entr" presetSubtype="0" fill="hold" grpId="0" nodeType="afterEffect">
                                  <p:stCondLst>
                                    <p:cond delay="0"/>
                                  </p:stCondLst>
                                  <p:childTnLst>
                                    <p:set>
                                      <p:cBhvr>
                                        <p:cTn id="82" dur="1" fill="hold">
                                          <p:stCondLst>
                                            <p:cond delay="0"/>
                                          </p:stCondLst>
                                        </p:cTn>
                                        <p:tgtEl>
                                          <p:spTgt spid="204844"/>
                                        </p:tgtEl>
                                        <p:attrNameLst>
                                          <p:attrName>style.visibility</p:attrName>
                                        </p:attrNameLst>
                                      </p:cBhvr>
                                      <p:to>
                                        <p:strVal val="visible"/>
                                      </p:to>
                                    </p:set>
                                    <p:animEffect transition="in" filter="fade">
                                      <p:cBhvr>
                                        <p:cTn id="83" dur="1000"/>
                                        <p:tgtEl>
                                          <p:spTgt spid="204844"/>
                                        </p:tgtEl>
                                      </p:cBhvr>
                                    </p:animEffect>
                                  </p:childTnLst>
                                </p:cTn>
                              </p:par>
                            </p:childTnLst>
                          </p:cTn>
                        </p:par>
                        <p:par>
                          <p:cTn id="84" fill="hold" nodeType="afterGroup">
                            <p:stCondLst>
                              <p:cond delay="5000"/>
                            </p:stCondLst>
                            <p:childTnLst>
                              <p:par>
                                <p:cTn id="85" presetID="10" presetClass="entr" presetSubtype="0" fill="hold" grpId="0" nodeType="afterEffect">
                                  <p:stCondLst>
                                    <p:cond delay="0"/>
                                  </p:stCondLst>
                                  <p:childTnLst>
                                    <p:set>
                                      <p:cBhvr>
                                        <p:cTn id="86" dur="1" fill="hold">
                                          <p:stCondLst>
                                            <p:cond delay="0"/>
                                          </p:stCondLst>
                                        </p:cTn>
                                        <p:tgtEl>
                                          <p:spTgt spid="204852"/>
                                        </p:tgtEl>
                                        <p:attrNameLst>
                                          <p:attrName>style.visibility</p:attrName>
                                        </p:attrNameLst>
                                      </p:cBhvr>
                                      <p:to>
                                        <p:strVal val="visible"/>
                                      </p:to>
                                    </p:set>
                                    <p:animEffect transition="in" filter="fade">
                                      <p:cBhvr>
                                        <p:cTn id="87" dur="1000"/>
                                        <p:tgtEl>
                                          <p:spTgt spid="204852"/>
                                        </p:tgtEl>
                                      </p:cBhvr>
                                    </p:animEffect>
                                  </p:childTnLst>
                                </p:cTn>
                              </p:par>
                            </p:childTnLst>
                          </p:cTn>
                        </p:par>
                        <p:par>
                          <p:cTn id="88" fill="hold" nodeType="afterGroup">
                            <p:stCondLst>
                              <p:cond delay="6000"/>
                            </p:stCondLst>
                            <p:childTnLst>
                              <p:par>
                                <p:cTn id="89" presetID="10" presetClass="entr" presetSubtype="0" fill="hold" grpId="0" nodeType="afterEffect">
                                  <p:stCondLst>
                                    <p:cond delay="0"/>
                                  </p:stCondLst>
                                  <p:childTnLst>
                                    <p:set>
                                      <p:cBhvr>
                                        <p:cTn id="90" dur="1" fill="hold">
                                          <p:stCondLst>
                                            <p:cond delay="0"/>
                                          </p:stCondLst>
                                        </p:cTn>
                                        <p:tgtEl>
                                          <p:spTgt spid="204847"/>
                                        </p:tgtEl>
                                        <p:attrNameLst>
                                          <p:attrName>style.visibility</p:attrName>
                                        </p:attrNameLst>
                                      </p:cBhvr>
                                      <p:to>
                                        <p:strVal val="visible"/>
                                      </p:to>
                                    </p:set>
                                    <p:animEffect transition="in" filter="fade">
                                      <p:cBhvr>
                                        <p:cTn id="91" dur="1000"/>
                                        <p:tgtEl>
                                          <p:spTgt spid="204847"/>
                                        </p:tgtEl>
                                      </p:cBhvr>
                                    </p:animEffect>
                                  </p:childTnLst>
                                </p:cTn>
                              </p:par>
                            </p:childTnLst>
                          </p:cTn>
                        </p:par>
                        <p:par>
                          <p:cTn id="92" fill="hold" nodeType="afterGroup">
                            <p:stCondLst>
                              <p:cond delay="7000"/>
                            </p:stCondLst>
                            <p:childTnLst>
                              <p:par>
                                <p:cTn id="93" presetID="10" presetClass="entr" presetSubtype="0" fill="hold" grpId="0" nodeType="afterEffect">
                                  <p:stCondLst>
                                    <p:cond delay="0"/>
                                  </p:stCondLst>
                                  <p:childTnLst>
                                    <p:set>
                                      <p:cBhvr>
                                        <p:cTn id="94" dur="1" fill="hold">
                                          <p:stCondLst>
                                            <p:cond delay="0"/>
                                          </p:stCondLst>
                                        </p:cTn>
                                        <p:tgtEl>
                                          <p:spTgt spid="204855"/>
                                        </p:tgtEl>
                                        <p:attrNameLst>
                                          <p:attrName>style.visibility</p:attrName>
                                        </p:attrNameLst>
                                      </p:cBhvr>
                                      <p:to>
                                        <p:strVal val="visible"/>
                                      </p:to>
                                    </p:set>
                                    <p:animEffect transition="in" filter="fade">
                                      <p:cBhvr>
                                        <p:cTn id="95" dur="1000"/>
                                        <p:tgtEl>
                                          <p:spTgt spid="204855"/>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04932"/>
                                        </p:tgtEl>
                                        <p:attrNameLst>
                                          <p:attrName>style.visibility</p:attrName>
                                        </p:attrNameLst>
                                      </p:cBhvr>
                                      <p:to>
                                        <p:strVal val="visible"/>
                                      </p:to>
                                    </p:set>
                                    <p:animEffect transition="in" filter="fade">
                                      <p:cBhvr>
                                        <p:cTn id="100" dur="1000"/>
                                        <p:tgtEl>
                                          <p:spTgt spid="204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13" grpId="0" animBg="1"/>
      <p:bldP spid="204814" grpId="0"/>
      <p:bldP spid="204815" grpId="0"/>
      <p:bldP spid="204833" grpId="0" animBg="1"/>
      <p:bldP spid="204834" grpId="0" animBg="1"/>
      <p:bldP spid="204835" grpId="0"/>
      <p:bldP spid="204836" grpId="0"/>
      <p:bldP spid="204837" grpId="0"/>
      <p:bldP spid="204838" grpId="0"/>
      <p:bldP spid="204839" grpId="0"/>
      <p:bldP spid="204840" grpId="0"/>
      <p:bldP spid="204841" grpId="0"/>
      <p:bldP spid="204843" grpId="0" animBg="1"/>
      <p:bldP spid="204844" grpId="0" animBg="1"/>
      <p:bldP spid="204847" grpId="0" animBg="1"/>
      <p:bldP spid="204848" grpId="0" animBg="1"/>
      <p:bldP spid="204850" grpId="0"/>
      <p:bldP spid="204851" grpId="0"/>
      <p:bldP spid="204852" grpId="0"/>
      <p:bldP spid="204855" grpId="0"/>
      <p:bldP spid="204858" grpId="0"/>
      <p:bldP spid="204858" grpId="1"/>
      <p:bldP spid="20493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3" name="Picture 3" descr="toadcycle_cop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57450" y="1200150"/>
            <a:ext cx="4686300" cy="2792016"/>
          </a:xfrm>
          <a:prstGeom prst="rect">
            <a:avLst/>
          </a:prstGeom>
          <a:noFill/>
          <a:extLst>
            <a:ext uri="{909E8E84-426E-40dd-AFC4-6F175D3DCCD1}">
              <a14:hiddenFill xmlns:a14="http://schemas.microsoft.com/office/drawing/2010/main" xmlns="">
                <a:solidFill>
                  <a:srgbClr val="FFFFFF"/>
                </a:solidFill>
              </a14:hiddenFill>
            </a:ext>
          </a:extLst>
        </p:spPr>
      </p:pic>
      <p:sp>
        <p:nvSpPr>
          <p:cNvPr id="194564" name="Freeform 4" descr="tadsfade-5"/>
          <p:cNvSpPr>
            <a:spLocks/>
          </p:cNvSpPr>
          <p:nvPr/>
        </p:nvSpPr>
        <p:spPr bwMode="auto">
          <a:xfrm>
            <a:off x="2066925" y="1477566"/>
            <a:ext cx="3267075" cy="1000125"/>
          </a:xfrm>
          <a:custGeom>
            <a:avLst/>
            <a:gdLst>
              <a:gd name="T0" fmla="*/ 1200 w 2744"/>
              <a:gd name="T1" fmla="*/ 768 h 840"/>
              <a:gd name="T2" fmla="*/ 1536 w 2744"/>
              <a:gd name="T3" fmla="*/ 768 h 840"/>
              <a:gd name="T4" fmla="*/ 1632 w 2744"/>
              <a:gd name="T5" fmla="*/ 768 h 840"/>
              <a:gd name="T6" fmla="*/ 1824 w 2744"/>
              <a:gd name="T7" fmla="*/ 816 h 840"/>
              <a:gd name="T8" fmla="*/ 2016 w 2744"/>
              <a:gd name="T9" fmla="*/ 768 h 840"/>
              <a:gd name="T10" fmla="*/ 2160 w 2744"/>
              <a:gd name="T11" fmla="*/ 624 h 840"/>
              <a:gd name="T12" fmla="*/ 2352 w 2744"/>
              <a:gd name="T13" fmla="*/ 576 h 840"/>
              <a:gd name="T14" fmla="*/ 2496 w 2744"/>
              <a:gd name="T15" fmla="*/ 528 h 840"/>
              <a:gd name="T16" fmla="*/ 2688 w 2744"/>
              <a:gd name="T17" fmla="*/ 432 h 840"/>
              <a:gd name="T18" fmla="*/ 2736 w 2744"/>
              <a:gd name="T19" fmla="*/ 288 h 840"/>
              <a:gd name="T20" fmla="*/ 2640 w 2744"/>
              <a:gd name="T21" fmla="*/ 144 h 840"/>
              <a:gd name="T22" fmla="*/ 2448 w 2744"/>
              <a:gd name="T23" fmla="*/ 96 h 840"/>
              <a:gd name="T24" fmla="*/ 2208 w 2744"/>
              <a:gd name="T25" fmla="*/ 96 h 840"/>
              <a:gd name="T26" fmla="*/ 1968 w 2744"/>
              <a:gd name="T27" fmla="*/ 96 h 840"/>
              <a:gd name="T28" fmla="*/ 1584 w 2744"/>
              <a:gd name="T29" fmla="*/ 96 h 840"/>
              <a:gd name="T30" fmla="*/ 1488 w 2744"/>
              <a:gd name="T31" fmla="*/ 192 h 840"/>
              <a:gd name="T32" fmla="*/ 1248 w 2744"/>
              <a:gd name="T33" fmla="*/ 192 h 840"/>
              <a:gd name="T34" fmla="*/ 1056 w 2744"/>
              <a:gd name="T35" fmla="*/ 144 h 840"/>
              <a:gd name="T36" fmla="*/ 960 w 2744"/>
              <a:gd name="T37" fmla="*/ 0 h 840"/>
              <a:gd name="T38" fmla="*/ 576 w 2744"/>
              <a:gd name="T39" fmla="*/ 144 h 840"/>
              <a:gd name="T40" fmla="*/ 480 w 2744"/>
              <a:gd name="T41" fmla="*/ 240 h 840"/>
              <a:gd name="T42" fmla="*/ 144 w 2744"/>
              <a:gd name="T43" fmla="*/ 432 h 840"/>
              <a:gd name="T44" fmla="*/ 0 w 2744"/>
              <a:gd name="T45" fmla="*/ 672 h 840"/>
              <a:gd name="T46" fmla="*/ 144 w 2744"/>
              <a:gd name="T47" fmla="*/ 816 h 840"/>
              <a:gd name="T48" fmla="*/ 480 w 2744"/>
              <a:gd name="T49" fmla="*/ 816 h 840"/>
              <a:gd name="T50" fmla="*/ 816 w 2744"/>
              <a:gd name="T51" fmla="*/ 720 h 840"/>
              <a:gd name="T52" fmla="*/ 1104 w 2744"/>
              <a:gd name="T53" fmla="*/ 72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44" h="840">
                <a:moveTo>
                  <a:pt x="1200" y="768"/>
                </a:moveTo>
                <a:cubicBezTo>
                  <a:pt x="1332" y="768"/>
                  <a:pt x="1464" y="768"/>
                  <a:pt x="1536" y="768"/>
                </a:cubicBezTo>
                <a:cubicBezTo>
                  <a:pt x="1608" y="768"/>
                  <a:pt x="1584" y="760"/>
                  <a:pt x="1632" y="768"/>
                </a:cubicBezTo>
                <a:cubicBezTo>
                  <a:pt x="1680" y="776"/>
                  <a:pt x="1760" y="816"/>
                  <a:pt x="1824" y="816"/>
                </a:cubicBezTo>
                <a:cubicBezTo>
                  <a:pt x="1888" y="816"/>
                  <a:pt x="1960" y="800"/>
                  <a:pt x="2016" y="768"/>
                </a:cubicBezTo>
                <a:cubicBezTo>
                  <a:pt x="2072" y="736"/>
                  <a:pt x="2104" y="656"/>
                  <a:pt x="2160" y="624"/>
                </a:cubicBezTo>
                <a:cubicBezTo>
                  <a:pt x="2216" y="592"/>
                  <a:pt x="2296" y="592"/>
                  <a:pt x="2352" y="576"/>
                </a:cubicBezTo>
                <a:cubicBezTo>
                  <a:pt x="2408" y="560"/>
                  <a:pt x="2440" y="552"/>
                  <a:pt x="2496" y="528"/>
                </a:cubicBezTo>
                <a:cubicBezTo>
                  <a:pt x="2552" y="504"/>
                  <a:pt x="2648" y="472"/>
                  <a:pt x="2688" y="432"/>
                </a:cubicBezTo>
                <a:cubicBezTo>
                  <a:pt x="2728" y="392"/>
                  <a:pt x="2744" y="336"/>
                  <a:pt x="2736" y="288"/>
                </a:cubicBezTo>
                <a:cubicBezTo>
                  <a:pt x="2728" y="240"/>
                  <a:pt x="2688" y="176"/>
                  <a:pt x="2640" y="144"/>
                </a:cubicBezTo>
                <a:cubicBezTo>
                  <a:pt x="2592" y="112"/>
                  <a:pt x="2520" y="104"/>
                  <a:pt x="2448" y="96"/>
                </a:cubicBezTo>
                <a:cubicBezTo>
                  <a:pt x="2376" y="88"/>
                  <a:pt x="2288" y="96"/>
                  <a:pt x="2208" y="96"/>
                </a:cubicBezTo>
                <a:cubicBezTo>
                  <a:pt x="2128" y="96"/>
                  <a:pt x="2072" y="96"/>
                  <a:pt x="1968" y="96"/>
                </a:cubicBezTo>
                <a:cubicBezTo>
                  <a:pt x="1864" y="96"/>
                  <a:pt x="1664" y="80"/>
                  <a:pt x="1584" y="96"/>
                </a:cubicBezTo>
                <a:cubicBezTo>
                  <a:pt x="1504" y="112"/>
                  <a:pt x="1544" y="176"/>
                  <a:pt x="1488" y="192"/>
                </a:cubicBezTo>
                <a:cubicBezTo>
                  <a:pt x="1432" y="208"/>
                  <a:pt x="1320" y="200"/>
                  <a:pt x="1248" y="192"/>
                </a:cubicBezTo>
                <a:cubicBezTo>
                  <a:pt x="1176" y="184"/>
                  <a:pt x="1104" y="176"/>
                  <a:pt x="1056" y="144"/>
                </a:cubicBezTo>
                <a:cubicBezTo>
                  <a:pt x="1008" y="112"/>
                  <a:pt x="1040" y="0"/>
                  <a:pt x="960" y="0"/>
                </a:cubicBezTo>
                <a:cubicBezTo>
                  <a:pt x="880" y="0"/>
                  <a:pt x="656" y="104"/>
                  <a:pt x="576" y="144"/>
                </a:cubicBezTo>
                <a:cubicBezTo>
                  <a:pt x="496" y="184"/>
                  <a:pt x="552" y="192"/>
                  <a:pt x="480" y="240"/>
                </a:cubicBezTo>
                <a:cubicBezTo>
                  <a:pt x="408" y="288"/>
                  <a:pt x="224" y="360"/>
                  <a:pt x="144" y="432"/>
                </a:cubicBezTo>
                <a:cubicBezTo>
                  <a:pt x="64" y="504"/>
                  <a:pt x="0" y="608"/>
                  <a:pt x="0" y="672"/>
                </a:cubicBezTo>
                <a:cubicBezTo>
                  <a:pt x="0" y="736"/>
                  <a:pt x="64" y="792"/>
                  <a:pt x="144" y="816"/>
                </a:cubicBezTo>
                <a:cubicBezTo>
                  <a:pt x="224" y="840"/>
                  <a:pt x="368" y="832"/>
                  <a:pt x="480" y="816"/>
                </a:cubicBezTo>
                <a:cubicBezTo>
                  <a:pt x="592" y="800"/>
                  <a:pt x="712" y="736"/>
                  <a:pt x="816" y="720"/>
                </a:cubicBezTo>
                <a:cubicBezTo>
                  <a:pt x="920" y="704"/>
                  <a:pt x="1048" y="712"/>
                  <a:pt x="1104" y="720"/>
                </a:cubicBezTo>
              </a:path>
            </a:pathLst>
          </a:custGeom>
          <a:noFill/>
          <a:ln>
            <a:noFill/>
          </a:ln>
          <a:effectLst/>
          <a:extLst>
            <a:ext uri="{909E8E84-426E-40dd-AFC4-6F175D3DCCD1}">
              <a14:hiddenFill xmlns:a14="http://schemas.microsoft.com/office/drawing/2010/main" xmlns="">
                <a:blipFill dpi="0" rotWithShape="0">
                  <a:blip r:embed="rId4"/>
                  <a:srcRect/>
                  <a:stretch>
                    <a:fillRect/>
                  </a:stretch>
                </a:blipFill>
              </a14:hiddenFill>
            </a:ext>
            <a:ext uri="{91240B29-F687-4f45-9708-019B960494DF}">
              <a14:hiddenLine xmlns:a14="http://schemas.microsoft.com/office/drawing/2010/main" xmlns="" w="50800" cap="flat" cmpd="sng">
                <a:solidFill>
                  <a:srgbClr val="000000"/>
                </a:solidFill>
                <a:prstDash val="solid"/>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sz="1800" dirty="0">
              <a:latin typeface="Avenir Book" panose="02000503020000020003" pitchFamily="2" charset="0"/>
            </a:endParaRPr>
          </a:p>
        </p:txBody>
      </p:sp>
      <p:sp>
        <p:nvSpPr>
          <p:cNvPr id="194575" name="Oval 15"/>
          <p:cNvSpPr>
            <a:spLocks noChangeArrowheads="1"/>
          </p:cNvSpPr>
          <p:nvPr/>
        </p:nvSpPr>
        <p:spPr bwMode="auto">
          <a:xfrm>
            <a:off x="3771900" y="2857500"/>
            <a:ext cx="1200150" cy="685800"/>
          </a:xfrm>
          <a:prstGeom prst="ellipse">
            <a:avLst/>
          </a:prstGeom>
          <a:solidFill>
            <a:schemeClr val="hlink">
              <a:alpha val="39999"/>
            </a:schemeClr>
          </a:solidFill>
          <a:ln w="50800" algn="ctr">
            <a:solidFill>
              <a:srgbClr val="0070C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sp>
        <p:nvSpPr>
          <p:cNvPr id="194576" name="Oval 16"/>
          <p:cNvSpPr>
            <a:spLocks noChangeArrowheads="1"/>
          </p:cNvSpPr>
          <p:nvPr/>
        </p:nvSpPr>
        <p:spPr bwMode="auto">
          <a:xfrm>
            <a:off x="5486400" y="3086100"/>
            <a:ext cx="1143000" cy="1085850"/>
          </a:xfrm>
          <a:prstGeom prst="ellipse">
            <a:avLst/>
          </a:prstGeom>
          <a:solidFill>
            <a:srgbClr val="F8B6B0">
              <a:alpha val="40000"/>
            </a:srgbClr>
          </a:solidFill>
          <a:ln w="50800" algn="ctr">
            <a:solidFill>
              <a:srgbClr val="C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sp>
        <p:nvSpPr>
          <p:cNvPr id="194579" name="Text Box 19"/>
          <p:cNvSpPr txBox="1">
            <a:spLocks noChangeArrowheads="1"/>
          </p:cNvSpPr>
          <p:nvPr/>
        </p:nvSpPr>
        <p:spPr bwMode="auto">
          <a:xfrm>
            <a:off x="314325" y="1114538"/>
            <a:ext cx="691515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0800" algn="ctr">
                <a:solidFill>
                  <a:srgbClr val="FF66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sz="1800" dirty="0">
                <a:latin typeface="Avenir Book" panose="02000503020000020003" pitchFamily="2" charset="0"/>
              </a:rPr>
              <a:t>What about the adults?</a:t>
            </a:r>
          </a:p>
        </p:txBody>
      </p:sp>
      <p:sp>
        <p:nvSpPr>
          <p:cNvPr id="194582" name="Freeform 22"/>
          <p:cNvSpPr>
            <a:spLocks/>
          </p:cNvSpPr>
          <p:nvPr/>
        </p:nvSpPr>
        <p:spPr bwMode="auto">
          <a:xfrm rot="20562542">
            <a:off x="4468713" y="3650057"/>
            <a:ext cx="96253" cy="1600200"/>
          </a:xfrm>
          <a:custGeom>
            <a:avLst/>
            <a:gdLst>
              <a:gd name="T0" fmla="*/ 0 w 144"/>
              <a:gd name="T1" fmla="*/ 1344 h 1344"/>
              <a:gd name="T2" fmla="*/ 144 w 144"/>
              <a:gd name="T3" fmla="*/ 0 h 1344"/>
            </a:gdLst>
            <a:ahLst/>
            <a:cxnLst>
              <a:cxn ang="0">
                <a:pos x="T0" y="T1"/>
              </a:cxn>
              <a:cxn ang="0">
                <a:pos x="T2" y="T3"/>
              </a:cxn>
            </a:cxnLst>
            <a:rect l="0" t="0" r="r" b="b"/>
            <a:pathLst>
              <a:path w="144" h="1344">
                <a:moveTo>
                  <a:pt x="0" y="1344"/>
                </a:moveTo>
                <a:cubicBezTo>
                  <a:pt x="60" y="784"/>
                  <a:pt x="120" y="224"/>
                  <a:pt x="144" y="0"/>
                </a:cubicBezTo>
              </a:path>
            </a:pathLst>
          </a:custGeom>
          <a:noFill/>
          <a:ln w="50800" cap="flat" cmpd="sng">
            <a:solidFill>
              <a:srgbClr val="0070C0"/>
            </a:solidFill>
            <a:prstDash val="solid"/>
            <a:round/>
            <a:headEnd type="none" w="med" len="me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1800" dirty="0">
              <a:latin typeface="Avenir Book" panose="02000503020000020003" pitchFamily="2" charset="0"/>
            </a:endParaRPr>
          </a:p>
        </p:txBody>
      </p:sp>
      <p:sp>
        <p:nvSpPr>
          <p:cNvPr id="194583" name="Freeform 23"/>
          <p:cNvSpPr>
            <a:spLocks/>
          </p:cNvSpPr>
          <p:nvPr/>
        </p:nvSpPr>
        <p:spPr bwMode="auto">
          <a:xfrm>
            <a:off x="5943601" y="4229100"/>
            <a:ext cx="34289" cy="1151515"/>
          </a:xfrm>
          <a:custGeom>
            <a:avLst/>
            <a:gdLst>
              <a:gd name="T0" fmla="*/ 0 w 48"/>
              <a:gd name="T1" fmla="*/ 816 h 816"/>
              <a:gd name="T2" fmla="*/ 48 w 48"/>
              <a:gd name="T3" fmla="*/ 0 h 816"/>
            </a:gdLst>
            <a:ahLst/>
            <a:cxnLst>
              <a:cxn ang="0">
                <a:pos x="T0" y="T1"/>
              </a:cxn>
              <a:cxn ang="0">
                <a:pos x="T2" y="T3"/>
              </a:cxn>
            </a:cxnLst>
            <a:rect l="0" t="0" r="r" b="b"/>
            <a:pathLst>
              <a:path w="48" h="816">
                <a:moveTo>
                  <a:pt x="0" y="816"/>
                </a:moveTo>
                <a:cubicBezTo>
                  <a:pt x="20" y="476"/>
                  <a:pt x="40" y="136"/>
                  <a:pt x="48" y="0"/>
                </a:cubicBezTo>
              </a:path>
            </a:pathLst>
          </a:custGeom>
          <a:noFill/>
          <a:ln w="50800" cap="flat" cmpd="sng">
            <a:solidFill>
              <a:srgbClr val="C00000"/>
            </a:solidFill>
            <a:prstDash val="solid"/>
            <a:round/>
            <a:headEnd type="none" w="med" len="me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1800" dirty="0">
              <a:latin typeface="Avenir Book" panose="02000503020000020003" pitchFamily="2"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4CB027A-4375-3A47-AD28-9BAC818000F4}"/>
                  </a:ext>
                </a:extLst>
              </p:cNvPr>
              <p:cNvSpPr txBox="1"/>
              <p:nvPr/>
            </p:nvSpPr>
            <p:spPr>
              <a:xfrm>
                <a:off x="3083666" y="5380615"/>
                <a:ext cx="2946640" cy="453970"/>
              </a:xfrm>
              <a:prstGeom prst="rect">
                <a:avLst/>
              </a:prstGeom>
              <a:noFill/>
            </p:spPr>
            <p:txBody>
              <a:bodyPr wrap="none" lIns="0" tIns="0" rIns="0" bIns="0" rtlCol="0">
                <a:spAutoFit/>
              </a:bodyPr>
              <a:lstStyle/>
              <a:p>
                <a14:m>
                  <m:oMath xmlns:m="http://schemas.openxmlformats.org/officeDocument/2006/math">
                    <m:sSub>
                      <m:sSubPr>
                        <m:ctrlPr>
                          <a:rPr lang="en-US" sz="2700" i="1">
                            <a:latin typeface="Cambria Math" panose="02040503050406030204" pitchFamily="18" charset="0"/>
                          </a:rPr>
                        </m:ctrlPr>
                      </m:sSubPr>
                      <m:e>
                        <m:r>
                          <m:rPr>
                            <m:sty m:val="p"/>
                          </m:rPr>
                          <a:rPr lang="en-US" sz="2700">
                            <a:latin typeface="Cambria Math" panose="02040503050406030204" pitchFamily="18" charset="0"/>
                          </a:rPr>
                          <m:t>A</m:t>
                        </m:r>
                      </m:e>
                      <m:sub>
                        <m:r>
                          <m:rPr>
                            <m:sty m:val="p"/>
                          </m:rPr>
                          <a:rPr lang="en-US" sz="2700">
                            <a:latin typeface="Cambria Math" panose="02040503050406030204" pitchFamily="18" charset="0"/>
                          </a:rPr>
                          <m:t>t</m:t>
                        </m:r>
                        <m:r>
                          <a:rPr lang="en-US" sz="2700">
                            <a:latin typeface="Cambria Math" panose="02040503050406030204" pitchFamily="18" charset="0"/>
                          </a:rPr>
                          <m:t>+1</m:t>
                        </m:r>
                      </m:sub>
                    </m:sSub>
                    <m:r>
                      <a:rPr lang="en-US" sz="2700">
                        <a:latin typeface="Cambria Math" panose="02040503050406030204" pitchFamily="18" charset="0"/>
                      </a:rPr>
                      <m:t>=</m:t>
                    </m:r>
                    <m:sSub>
                      <m:sSubPr>
                        <m:ctrlPr>
                          <a:rPr lang="en-US" sz="2700" i="1">
                            <a:latin typeface="Cambria Math" panose="02040503050406030204" pitchFamily="18" charset="0"/>
                          </a:rPr>
                        </m:ctrlPr>
                      </m:sSubPr>
                      <m:e>
                        <m:r>
                          <m:rPr>
                            <m:sty m:val="p"/>
                          </m:rPr>
                          <a:rPr lang="en-US" sz="2700">
                            <a:latin typeface="Cambria Math" panose="02040503050406030204" pitchFamily="18" charset="0"/>
                          </a:rPr>
                          <m:t>J</m:t>
                        </m:r>
                      </m:e>
                      <m:sub>
                        <m:r>
                          <m:rPr>
                            <m:sty m:val="p"/>
                          </m:rPr>
                          <a:rPr lang="en-US" sz="2700">
                            <a:latin typeface="Cambria Math" panose="02040503050406030204" pitchFamily="18" charset="0"/>
                          </a:rPr>
                          <m:t>t</m:t>
                        </m:r>
                      </m:sub>
                    </m:sSub>
                    <m:sSub>
                      <m:sSubPr>
                        <m:ctrlPr>
                          <a:rPr lang="en-US" sz="2700" i="1">
                            <a:solidFill>
                              <a:srgbClr val="0070C0"/>
                            </a:solidFill>
                            <a:latin typeface="Cambria Math" panose="02040503050406030204" pitchFamily="18" charset="0"/>
                          </a:rPr>
                        </m:ctrlPr>
                      </m:sSubPr>
                      <m:e>
                        <m:r>
                          <m:rPr>
                            <m:sty m:val="p"/>
                          </m:rPr>
                          <a:rPr lang="en-US" sz="2700">
                            <a:solidFill>
                              <a:srgbClr val="0070C0"/>
                            </a:solidFill>
                            <a:latin typeface="Cambria Math" panose="02040503050406030204" pitchFamily="18" charset="0"/>
                            <a:ea typeface="Cambria Math" panose="02040503050406030204" pitchFamily="18" charset="0"/>
                          </a:rPr>
                          <m:t>σ</m:t>
                        </m:r>
                      </m:e>
                      <m:sub>
                        <m:r>
                          <m:rPr>
                            <m:sty m:val="p"/>
                          </m:rPr>
                          <a:rPr lang="en-US" sz="2700">
                            <a:solidFill>
                              <a:srgbClr val="0070C0"/>
                            </a:solidFill>
                            <a:latin typeface="Cambria Math" panose="02040503050406030204" pitchFamily="18" charset="0"/>
                          </a:rPr>
                          <m:t>j</m:t>
                        </m:r>
                      </m:sub>
                    </m:sSub>
                    <m:r>
                      <m:rPr>
                        <m:sty m:val="p"/>
                      </m:rPr>
                      <a:rPr lang="en-US" sz="2700">
                        <a:solidFill>
                          <a:srgbClr val="0070C0"/>
                        </a:solidFill>
                        <a:latin typeface="Cambria Math" panose="02040503050406030204" pitchFamily="18" charset="0"/>
                      </a:rPr>
                      <m:t>P</m:t>
                    </m:r>
                    <m:r>
                      <a:rPr lang="en-US" sz="2700">
                        <a:latin typeface="Cambria Math" panose="02040503050406030204" pitchFamily="18" charset="0"/>
                      </a:rPr>
                      <m:t>+</m:t>
                    </m:r>
                  </m:oMath>
                </a14:m>
                <a:r>
                  <a:rPr lang="en-US" sz="2700" dirty="0">
                    <a:latin typeface="Avenir Book" panose="02000503020000020003" pitchFamily="2" charset="0"/>
                  </a:rPr>
                  <a:t> </a:t>
                </a:r>
                <a14:m>
                  <m:oMath xmlns:m="http://schemas.openxmlformats.org/officeDocument/2006/math">
                    <m:sSub>
                      <m:sSubPr>
                        <m:ctrlPr>
                          <a:rPr lang="en-US" sz="2700" i="1">
                            <a:latin typeface="Cambria Math" panose="02040503050406030204" pitchFamily="18" charset="0"/>
                          </a:rPr>
                        </m:ctrlPr>
                      </m:sSubPr>
                      <m:e>
                        <m:r>
                          <m:rPr>
                            <m:sty m:val="p"/>
                          </m:rPr>
                          <a:rPr lang="en-US" sz="2700">
                            <a:latin typeface="Cambria Math" panose="02040503050406030204" pitchFamily="18" charset="0"/>
                          </a:rPr>
                          <m:t>A</m:t>
                        </m:r>
                      </m:e>
                      <m:sub>
                        <m:r>
                          <m:rPr>
                            <m:sty m:val="p"/>
                          </m:rPr>
                          <a:rPr lang="en-US" sz="2700">
                            <a:latin typeface="Cambria Math" panose="02040503050406030204" pitchFamily="18" charset="0"/>
                          </a:rPr>
                          <m:t>t</m:t>
                        </m:r>
                      </m:sub>
                    </m:sSub>
                    <m:sSub>
                      <m:sSubPr>
                        <m:ctrlPr>
                          <a:rPr lang="en-US" sz="2700" i="1">
                            <a:solidFill>
                              <a:srgbClr val="C00000"/>
                            </a:solidFill>
                            <a:latin typeface="Cambria Math" panose="02040503050406030204" pitchFamily="18" charset="0"/>
                            <a:ea typeface="Cambria Math" panose="02040503050406030204" pitchFamily="18" charset="0"/>
                          </a:rPr>
                        </m:ctrlPr>
                      </m:sSubPr>
                      <m:e>
                        <m:r>
                          <m:rPr>
                            <m:sty m:val="p"/>
                          </m:rPr>
                          <a:rPr lang="en-US" sz="2700">
                            <a:solidFill>
                              <a:srgbClr val="C00000"/>
                            </a:solidFill>
                            <a:latin typeface="Cambria Math" panose="02040503050406030204" pitchFamily="18" charset="0"/>
                            <a:ea typeface="Cambria Math" panose="02040503050406030204" pitchFamily="18" charset="0"/>
                          </a:rPr>
                          <m:t>σ</m:t>
                        </m:r>
                      </m:e>
                      <m:sub>
                        <m:r>
                          <m:rPr>
                            <m:sty m:val="p"/>
                          </m:rPr>
                          <a:rPr lang="en-US" sz="2700">
                            <a:solidFill>
                              <a:srgbClr val="C00000"/>
                            </a:solidFill>
                            <a:latin typeface="Cambria Math" panose="02040503050406030204" pitchFamily="18" charset="0"/>
                            <a:ea typeface="Cambria Math" panose="02040503050406030204" pitchFamily="18" charset="0"/>
                          </a:rPr>
                          <m:t>a</m:t>
                        </m:r>
                      </m:sub>
                    </m:sSub>
                  </m:oMath>
                </a14:m>
                <a:endParaRPr lang="en-US" sz="2700" dirty="0">
                  <a:latin typeface="Avenir Book" panose="02000503020000020003" pitchFamily="2" charset="0"/>
                </a:endParaRPr>
              </a:p>
            </p:txBody>
          </p:sp>
        </mc:Choice>
        <mc:Fallback xmlns="">
          <p:sp>
            <p:nvSpPr>
              <p:cNvPr id="10" name="TextBox 9">
                <a:extLst>
                  <a:ext uri="{FF2B5EF4-FFF2-40B4-BE49-F238E27FC236}">
                    <a16:creationId xmlns:a16="http://schemas.microsoft.com/office/drawing/2014/main" id="{34CB027A-4375-3A47-AD28-9BAC818000F4}"/>
                  </a:ext>
                </a:extLst>
              </p:cNvPr>
              <p:cNvSpPr txBox="1">
                <a:spLocks noRot="1" noChangeAspect="1" noMove="1" noResize="1" noEditPoints="1" noAdjustHandles="1" noChangeArrowheads="1" noChangeShapeType="1" noTextEdit="1"/>
              </p:cNvSpPr>
              <p:nvPr/>
            </p:nvSpPr>
            <p:spPr>
              <a:xfrm>
                <a:off x="3083666" y="5380615"/>
                <a:ext cx="2946640" cy="453970"/>
              </a:xfrm>
              <a:prstGeom prst="rect">
                <a:avLst/>
              </a:prstGeom>
              <a:blipFill>
                <a:blip r:embed="rId5"/>
                <a:stretch>
                  <a:fillRect l="-3879" r="-862" b="-27778"/>
                </a:stretch>
              </a:blipFill>
            </p:spPr>
            <p:txBody>
              <a:bodyPr/>
              <a:lstStyle/>
              <a:p>
                <a:r>
                  <a:rPr lang="en-US">
                    <a:noFill/>
                  </a:rPr>
                  <a:t> </a:t>
                </a:r>
              </a:p>
            </p:txBody>
          </p:sp>
        </mc:Fallback>
      </mc:AlternateContent>
    </p:spTree>
    <p:extLst>
      <p:ext uri="{BB962C8B-B14F-4D97-AF65-F5344CB8AC3E}">
        <p14:creationId xmlns:p14="http://schemas.microsoft.com/office/powerpoint/2010/main" val="2021610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4579"/>
                                        </p:tgtEl>
                                        <p:attrNameLst>
                                          <p:attrName>style.visibility</p:attrName>
                                        </p:attrNameLst>
                                      </p:cBhvr>
                                      <p:to>
                                        <p:strVal val="visible"/>
                                      </p:to>
                                    </p:set>
                                    <p:animEffect transition="in" filter="fade">
                                      <p:cBhvr>
                                        <p:cTn id="7" dur="1000"/>
                                        <p:tgtEl>
                                          <p:spTgt spid="1945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4575"/>
                                        </p:tgtEl>
                                        <p:attrNameLst>
                                          <p:attrName>style.visibility</p:attrName>
                                        </p:attrNameLst>
                                      </p:cBhvr>
                                      <p:to>
                                        <p:strVal val="visible"/>
                                      </p:to>
                                    </p:set>
                                    <p:animEffect transition="in" filter="fade">
                                      <p:cBhvr>
                                        <p:cTn id="12" dur="1000"/>
                                        <p:tgtEl>
                                          <p:spTgt spid="1945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4576"/>
                                        </p:tgtEl>
                                        <p:attrNameLst>
                                          <p:attrName>style.visibility</p:attrName>
                                        </p:attrNameLst>
                                      </p:cBhvr>
                                      <p:to>
                                        <p:strVal val="visible"/>
                                      </p:to>
                                    </p:set>
                                    <p:animEffect transition="in" filter="fade">
                                      <p:cBhvr>
                                        <p:cTn id="17" dur="1000"/>
                                        <p:tgtEl>
                                          <p:spTgt spid="19457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grpId="1" nodeType="clickEffect">
                                  <p:stCondLst>
                                    <p:cond delay="0"/>
                                  </p:stCondLst>
                                  <p:childTnLst>
                                    <p:animEffect transition="out" filter="fade">
                                      <p:cBhvr>
                                        <p:cTn id="21" dur="500"/>
                                        <p:tgtEl>
                                          <p:spTgt spid="194579"/>
                                        </p:tgtEl>
                                      </p:cBhvr>
                                    </p:animEffect>
                                    <p:set>
                                      <p:cBhvr>
                                        <p:cTn id="22" dur="1" fill="hold">
                                          <p:stCondLst>
                                            <p:cond delay="499"/>
                                          </p:stCondLst>
                                        </p:cTn>
                                        <p:tgtEl>
                                          <p:spTgt spid="194579"/>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4582"/>
                                        </p:tgtEl>
                                        <p:attrNameLst>
                                          <p:attrName>style.visibility</p:attrName>
                                        </p:attrNameLst>
                                      </p:cBhvr>
                                      <p:to>
                                        <p:strVal val="visible"/>
                                      </p:to>
                                    </p:set>
                                    <p:animEffect transition="in" filter="fade">
                                      <p:cBhvr>
                                        <p:cTn id="27" dur="2000"/>
                                        <p:tgtEl>
                                          <p:spTgt spid="19458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4583"/>
                                        </p:tgtEl>
                                        <p:attrNameLst>
                                          <p:attrName>style.visibility</p:attrName>
                                        </p:attrNameLst>
                                      </p:cBhvr>
                                      <p:to>
                                        <p:strVal val="visible"/>
                                      </p:to>
                                    </p:set>
                                    <p:animEffect transition="in" filter="fade">
                                      <p:cBhvr>
                                        <p:cTn id="32" dur="2000"/>
                                        <p:tgtEl>
                                          <p:spTgt spid="194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75" grpId="0" animBg="1"/>
      <p:bldP spid="194576" grpId="0" animBg="1"/>
      <p:bldP spid="194579" grpId="0"/>
      <p:bldP spid="194579" grpId="1"/>
      <p:bldP spid="194582" grpId="0" animBg="1"/>
      <p:bldP spid="19458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84204A-5EE8-7440-A6F7-630110729749}"/>
              </a:ext>
            </a:extLst>
          </p:cNvPr>
          <p:cNvSpPr txBox="1"/>
          <p:nvPr/>
        </p:nvSpPr>
        <p:spPr>
          <a:xfrm>
            <a:off x="782053" y="2628508"/>
            <a:ext cx="7652084" cy="553998"/>
          </a:xfrm>
          <a:prstGeom prst="rect">
            <a:avLst/>
          </a:prstGeom>
          <a:noFill/>
        </p:spPr>
        <p:txBody>
          <a:bodyPr wrap="square" rtlCol="0">
            <a:spAutoFit/>
          </a:bodyPr>
          <a:lstStyle/>
          <a:p>
            <a:pPr algn="ctr"/>
            <a:r>
              <a:rPr lang="en-US" sz="3000" dirty="0">
                <a:latin typeface="Avenir Book" panose="02000503020000020003" pitchFamily="2" charset="0"/>
              </a:rPr>
              <a:t>Let’s put it all together… (in various ways)</a:t>
            </a:r>
          </a:p>
        </p:txBody>
      </p:sp>
    </p:spTree>
    <p:extLst>
      <p:ext uri="{BB962C8B-B14F-4D97-AF65-F5344CB8AC3E}">
        <p14:creationId xmlns:p14="http://schemas.microsoft.com/office/powerpoint/2010/main" val="3542685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1AF27D9-CA97-CB4F-BE79-106B3E0CA556}"/>
              </a:ext>
            </a:extLst>
          </p:cNvPr>
          <p:cNvGrpSpPr/>
          <p:nvPr/>
        </p:nvGrpSpPr>
        <p:grpSpPr>
          <a:xfrm>
            <a:off x="147919" y="971775"/>
            <a:ext cx="4686300" cy="2792015"/>
            <a:chOff x="197225" y="152699"/>
            <a:chExt cx="6248400" cy="3722687"/>
          </a:xfrm>
        </p:grpSpPr>
        <p:pic>
          <p:nvPicPr>
            <p:cNvPr id="4" name="Picture 25" descr="toadcycle_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225" y="152699"/>
              <a:ext cx="6248400" cy="3722687"/>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p:nvSpPr>
          <p:spPr>
            <a:xfrm>
              <a:off x="540125" y="152699"/>
              <a:ext cx="5486400" cy="2055812"/>
            </a:xfrm>
            <a:prstGeom prst="rect">
              <a:avLst/>
            </a:prstGeom>
            <a:no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Avenir Book" panose="02000503020000020003" pitchFamily="2" charset="0"/>
              </a:endParaRPr>
            </a:p>
          </p:txBody>
        </p:sp>
      </p:grpSp>
      <p:sp>
        <p:nvSpPr>
          <p:cNvPr id="10" name="TextBox 9"/>
          <p:cNvSpPr txBox="1"/>
          <p:nvPr/>
        </p:nvSpPr>
        <p:spPr>
          <a:xfrm>
            <a:off x="4325751" y="1546496"/>
            <a:ext cx="1048871" cy="415498"/>
          </a:xfrm>
          <a:prstGeom prst="rect">
            <a:avLst/>
          </a:prstGeom>
          <a:noFill/>
        </p:spPr>
        <p:txBody>
          <a:bodyPr wrap="square" rtlCol="0">
            <a:spAutoFit/>
          </a:bodyPr>
          <a:lstStyle/>
          <a:p>
            <a:pPr algn="ctr"/>
            <a:r>
              <a:rPr lang="en-US" sz="2100" dirty="0">
                <a:latin typeface="Avenir Book" panose="02000503020000020003" pitchFamily="2" charset="0"/>
              </a:rPr>
              <a:t>F(A)</a:t>
            </a:r>
          </a:p>
        </p:txBody>
      </p:sp>
      <p:grpSp>
        <p:nvGrpSpPr>
          <p:cNvPr id="3" name="Group 2">
            <a:extLst>
              <a:ext uri="{FF2B5EF4-FFF2-40B4-BE49-F238E27FC236}">
                <a16:creationId xmlns:a16="http://schemas.microsoft.com/office/drawing/2014/main" id="{6855BE9D-8DA3-5348-AE34-C357685D8226}"/>
              </a:ext>
            </a:extLst>
          </p:cNvPr>
          <p:cNvGrpSpPr/>
          <p:nvPr/>
        </p:nvGrpSpPr>
        <p:grpSpPr>
          <a:xfrm>
            <a:off x="615203" y="3815534"/>
            <a:ext cx="4359331" cy="2009867"/>
            <a:chOff x="820270" y="3944378"/>
            <a:chExt cx="5812441" cy="2679823"/>
          </a:xfrm>
        </p:grpSpPr>
        <p:sp>
          <p:nvSpPr>
            <p:cNvPr id="6" name="Oval 5"/>
            <p:cNvSpPr/>
            <p:nvPr/>
          </p:nvSpPr>
          <p:spPr>
            <a:xfrm>
              <a:off x="820270" y="4893507"/>
              <a:ext cx="1116106" cy="103664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Avenir Book" panose="02000503020000020003" pitchFamily="2" charset="0"/>
              </a:endParaRPr>
            </a:p>
          </p:txBody>
        </p:sp>
        <p:sp>
          <p:nvSpPr>
            <p:cNvPr id="11" name="Oval 10"/>
            <p:cNvSpPr/>
            <p:nvPr/>
          </p:nvSpPr>
          <p:spPr>
            <a:xfrm>
              <a:off x="4482350" y="4897990"/>
              <a:ext cx="1116106" cy="103664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Avenir Book" panose="02000503020000020003" pitchFamily="2" charset="0"/>
              </a:endParaRPr>
            </a:p>
          </p:txBody>
        </p:sp>
        <p:sp>
          <p:nvSpPr>
            <p:cNvPr id="7" name="TextBox 6"/>
            <p:cNvSpPr txBox="1"/>
            <p:nvPr/>
          </p:nvSpPr>
          <p:spPr>
            <a:xfrm>
              <a:off x="1181474" y="5180997"/>
              <a:ext cx="393699" cy="492443"/>
            </a:xfrm>
            <a:prstGeom prst="rect">
              <a:avLst/>
            </a:prstGeom>
            <a:noFill/>
          </p:spPr>
          <p:txBody>
            <a:bodyPr wrap="none" rtlCol="0">
              <a:spAutoFit/>
            </a:bodyPr>
            <a:lstStyle/>
            <a:p>
              <a:pPr algn="ctr"/>
              <a:r>
                <a:rPr lang="en-US" sz="1800" dirty="0">
                  <a:latin typeface="Avenir Book" panose="02000503020000020003" pitchFamily="2" charset="0"/>
                </a:rPr>
                <a:t>J</a:t>
              </a:r>
            </a:p>
          </p:txBody>
        </p:sp>
        <p:sp>
          <p:nvSpPr>
            <p:cNvPr id="12" name="TextBox 11"/>
            <p:cNvSpPr txBox="1"/>
            <p:nvPr/>
          </p:nvSpPr>
          <p:spPr>
            <a:xfrm>
              <a:off x="4811494" y="5185481"/>
              <a:ext cx="457819" cy="492443"/>
            </a:xfrm>
            <a:prstGeom prst="rect">
              <a:avLst/>
            </a:prstGeom>
            <a:noFill/>
          </p:spPr>
          <p:txBody>
            <a:bodyPr wrap="none" rtlCol="0">
              <a:spAutoFit/>
            </a:bodyPr>
            <a:lstStyle/>
            <a:p>
              <a:pPr algn="ctr"/>
              <a:r>
                <a:rPr lang="en-US" sz="1800" dirty="0">
                  <a:latin typeface="Avenir Book" panose="02000503020000020003" pitchFamily="2" charset="0"/>
                </a:rPr>
                <a:t>A</a:t>
              </a:r>
            </a:p>
          </p:txBody>
        </p:sp>
        <p:cxnSp>
          <p:nvCxnSpPr>
            <p:cNvPr id="13" name="Curved Connector 12"/>
            <p:cNvCxnSpPr>
              <a:stCxn id="11" idx="0"/>
              <a:endCxn id="6" idx="0"/>
            </p:cNvCxnSpPr>
            <p:nvPr/>
          </p:nvCxnSpPr>
          <p:spPr>
            <a:xfrm rot="16200000" flipV="1">
              <a:off x="3207122" y="3064709"/>
              <a:ext cx="4483" cy="3662080"/>
            </a:xfrm>
            <a:prstGeom prst="curvedConnector3">
              <a:avLst>
                <a:gd name="adj1" fmla="val 11198349"/>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6"/>
              <a:endCxn id="11" idx="2"/>
            </p:cNvCxnSpPr>
            <p:nvPr/>
          </p:nvCxnSpPr>
          <p:spPr>
            <a:xfrm>
              <a:off x="1936376" y="5411830"/>
              <a:ext cx="2545974" cy="448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6" idx="5"/>
              <a:endCxn id="6" idx="3"/>
            </p:cNvCxnSpPr>
            <p:nvPr/>
          </p:nvCxnSpPr>
          <p:spPr>
            <a:xfrm rot="5400000">
              <a:off x="1378323" y="5383737"/>
              <a:ext cx="12700" cy="789206"/>
            </a:xfrm>
            <a:prstGeom prst="curvedConnector3">
              <a:avLst>
                <a:gd name="adj1" fmla="val 4795378"/>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11" idx="5"/>
              <a:endCxn id="11" idx="3"/>
            </p:cNvCxnSpPr>
            <p:nvPr/>
          </p:nvCxnSpPr>
          <p:spPr>
            <a:xfrm rot="5400000">
              <a:off x="5040403" y="5388220"/>
              <a:ext cx="12700" cy="789206"/>
            </a:xfrm>
            <a:prstGeom prst="curvedConnector3">
              <a:avLst>
                <a:gd name="adj1" fmla="val 4795378"/>
              </a:avLst>
            </a:prstGeom>
            <a:ln w="25400">
              <a:solidFill>
                <a:schemeClr val="tx1"/>
              </a:solidFill>
              <a:headEnd w="med" len="lg"/>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565029" y="3944378"/>
              <a:ext cx="1579920" cy="492443"/>
            </a:xfrm>
            <a:prstGeom prst="rect">
              <a:avLst/>
            </a:prstGeom>
            <a:noFill/>
          </p:spPr>
          <p:txBody>
            <a:bodyPr wrap="none" rtlCol="0">
              <a:spAutoFit/>
            </a:bodyPr>
            <a:lstStyle/>
            <a:p>
              <a:r>
                <a:rPr lang="en-US" sz="1800" dirty="0">
                  <a:latin typeface="Avenir Book" panose="02000503020000020003" pitchFamily="2" charset="0"/>
                </a:rPr>
                <a:t>P</a:t>
              </a:r>
              <a:r>
                <a:rPr lang="en-US" sz="1800" baseline="-25000" dirty="0">
                  <a:latin typeface="Avenir Book" panose="02000503020000020003" pitchFamily="2" charset="0"/>
                </a:rPr>
                <a:t>JA</a:t>
              </a:r>
              <a:r>
                <a:rPr lang="en-US" sz="1800" dirty="0">
                  <a:latin typeface="Avenir Book" panose="02000503020000020003" pitchFamily="2" charset="0"/>
                </a:rPr>
                <a:t> = F(A)</a:t>
              </a:r>
            </a:p>
          </p:txBody>
        </p:sp>
        <p:sp>
          <p:nvSpPr>
            <p:cNvPr id="30" name="TextBox 29"/>
            <p:cNvSpPr txBox="1"/>
            <p:nvPr/>
          </p:nvSpPr>
          <p:spPr>
            <a:xfrm>
              <a:off x="2569511" y="4930493"/>
              <a:ext cx="1441763" cy="492443"/>
            </a:xfrm>
            <a:prstGeom prst="rect">
              <a:avLst/>
            </a:prstGeom>
            <a:noFill/>
          </p:spPr>
          <p:txBody>
            <a:bodyPr wrap="none" rtlCol="0">
              <a:spAutoFit/>
            </a:bodyPr>
            <a:lstStyle/>
            <a:p>
              <a:r>
                <a:rPr lang="en-US" sz="1800" dirty="0">
                  <a:latin typeface="Avenir Book" panose="02000503020000020003" pitchFamily="2" charset="0"/>
                </a:rPr>
                <a:t>P</a:t>
              </a:r>
              <a:r>
                <a:rPr lang="en-US" sz="1800" baseline="-25000" dirty="0">
                  <a:latin typeface="Avenir Book" panose="02000503020000020003" pitchFamily="2" charset="0"/>
                </a:rPr>
                <a:t>AJ</a:t>
              </a:r>
              <a:r>
                <a:rPr lang="en-US" sz="1800" dirty="0">
                  <a:latin typeface="Avenir Book" panose="02000503020000020003" pitchFamily="2" charset="0"/>
                </a:rPr>
                <a:t> = </a:t>
              </a:r>
              <a:r>
                <a:rPr lang="el-GR" sz="1800" dirty="0">
                  <a:latin typeface="Avenir Book" panose="02000503020000020003" pitchFamily="2" charset="0"/>
                </a:rPr>
                <a:t>σ</a:t>
              </a:r>
              <a:r>
                <a:rPr lang="en-US" sz="1800" baseline="-25000" dirty="0" err="1">
                  <a:latin typeface="Avenir Book" panose="02000503020000020003" pitchFamily="2" charset="0"/>
                </a:rPr>
                <a:t>j</a:t>
              </a:r>
              <a:r>
                <a:rPr lang="en-US" sz="1800" dirty="0" err="1">
                  <a:latin typeface="Avenir Book" panose="02000503020000020003" pitchFamily="2" charset="0"/>
                </a:rPr>
                <a:t>P</a:t>
              </a:r>
              <a:endParaRPr lang="en-US" sz="1800" dirty="0">
                <a:latin typeface="Avenir Book" panose="02000503020000020003" pitchFamily="2" charset="0"/>
              </a:endParaRPr>
            </a:p>
          </p:txBody>
        </p:sp>
        <p:sp>
          <p:nvSpPr>
            <p:cNvPr id="31" name="TextBox 30"/>
            <p:cNvSpPr txBox="1"/>
            <p:nvPr/>
          </p:nvSpPr>
          <p:spPr>
            <a:xfrm>
              <a:off x="1686493" y="6131758"/>
              <a:ext cx="1853499" cy="492443"/>
            </a:xfrm>
            <a:prstGeom prst="rect">
              <a:avLst/>
            </a:prstGeom>
            <a:noFill/>
          </p:spPr>
          <p:txBody>
            <a:bodyPr wrap="none" rtlCol="0">
              <a:spAutoFit/>
            </a:bodyPr>
            <a:lstStyle/>
            <a:p>
              <a:r>
                <a:rPr lang="en-US" sz="1800" dirty="0">
                  <a:latin typeface="Avenir Book" panose="02000503020000020003" pitchFamily="2" charset="0"/>
                </a:rPr>
                <a:t>P</a:t>
              </a:r>
              <a:r>
                <a:rPr lang="en-US" sz="1800" baseline="-25000" dirty="0">
                  <a:latin typeface="Avenir Book" panose="02000503020000020003" pitchFamily="2" charset="0"/>
                </a:rPr>
                <a:t>JJ</a:t>
              </a:r>
              <a:r>
                <a:rPr lang="en-US" sz="1800" dirty="0">
                  <a:latin typeface="Avenir Book" panose="02000503020000020003" pitchFamily="2" charset="0"/>
                </a:rPr>
                <a:t> = </a:t>
              </a:r>
              <a:r>
                <a:rPr lang="el-GR" sz="1800" dirty="0">
                  <a:latin typeface="Avenir Book" panose="02000503020000020003" pitchFamily="2" charset="0"/>
                </a:rPr>
                <a:t>σ</a:t>
              </a:r>
              <a:r>
                <a:rPr lang="en-US" sz="1800" baseline="-25000" dirty="0">
                  <a:latin typeface="Avenir Book" panose="02000503020000020003" pitchFamily="2" charset="0"/>
                </a:rPr>
                <a:t>j</a:t>
              </a:r>
              <a:r>
                <a:rPr lang="en-US" sz="1800" dirty="0">
                  <a:latin typeface="Avenir Book" panose="02000503020000020003" pitchFamily="2" charset="0"/>
                </a:rPr>
                <a:t>(1-P)</a:t>
              </a:r>
            </a:p>
          </p:txBody>
        </p:sp>
        <p:sp>
          <p:nvSpPr>
            <p:cNvPr id="32" name="TextBox 31"/>
            <p:cNvSpPr txBox="1"/>
            <p:nvPr/>
          </p:nvSpPr>
          <p:spPr>
            <a:xfrm>
              <a:off x="5267892" y="6122794"/>
              <a:ext cx="1364819" cy="492443"/>
            </a:xfrm>
            <a:prstGeom prst="rect">
              <a:avLst/>
            </a:prstGeom>
            <a:noFill/>
          </p:spPr>
          <p:txBody>
            <a:bodyPr wrap="none" rtlCol="0">
              <a:spAutoFit/>
            </a:bodyPr>
            <a:lstStyle/>
            <a:p>
              <a:r>
                <a:rPr lang="en-US" sz="1800" dirty="0">
                  <a:latin typeface="Avenir Book" panose="02000503020000020003" pitchFamily="2" charset="0"/>
                </a:rPr>
                <a:t>P</a:t>
              </a:r>
              <a:r>
                <a:rPr lang="en-US" sz="1800" baseline="-25000" dirty="0">
                  <a:latin typeface="Avenir Book" panose="02000503020000020003" pitchFamily="2" charset="0"/>
                </a:rPr>
                <a:t>AA</a:t>
              </a:r>
              <a:r>
                <a:rPr lang="en-US" sz="1800" dirty="0">
                  <a:latin typeface="Avenir Book" panose="02000503020000020003" pitchFamily="2" charset="0"/>
                </a:rPr>
                <a:t> = </a:t>
              </a:r>
              <a:r>
                <a:rPr lang="el-GR" sz="1800" dirty="0">
                  <a:latin typeface="Avenir Book" panose="02000503020000020003" pitchFamily="2" charset="0"/>
                </a:rPr>
                <a:t>σ</a:t>
              </a:r>
              <a:r>
                <a:rPr lang="en-US" sz="1800" baseline="-25000" dirty="0">
                  <a:latin typeface="Avenir Book" panose="02000503020000020003" pitchFamily="2" charset="0"/>
                </a:rPr>
                <a:t>a</a:t>
              </a:r>
              <a:endParaRPr lang="en-US" sz="1800" dirty="0">
                <a:latin typeface="Avenir Book" panose="02000503020000020003" pitchFamily="2" charset="0"/>
              </a:endParaRPr>
            </a:p>
          </p:txBody>
        </p:sp>
      </p:grpSp>
      <mc:AlternateContent xmlns:mc="http://schemas.openxmlformats.org/markup-compatibility/2006" xmlns:a14="http://schemas.microsoft.com/office/drawing/2010/main">
        <mc:Choice Requires="a14">
          <p:sp>
            <p:nvSpPr>
              <p:cNvPr id="34" name="TextBox 33"/>
              <p:cNvSpPr txBox="1"/>
              <p:nvPr/>
            </p:nvSpPr>
            <p:spPr>
              <a:xfrm>
                <a:off x="5438371" y="4745290"/>
                <a:ext cx="3189719" cy="6163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sty m:val="p"/>
                                        <m:brk m:alnAt="7"/>
                                      </m:rPr>
                                      <a:rPr lang="en-US" sz="1800">
                                        <a:latin typeface="Cambria Math" panose="02040503050406030204" pitchFamily="18" charset="0"/>
                                      </a:rPr>
                                      <m:t>J</m:t>
                                    </m:r>
                                  </m:e>
                                </m:mr>
                                <m:mr>
                                  <m:e>
                                    <m:r>
                                      <m:rPr>
                                        <m:sty m:val="p"/>
                                      </m:rPr>
                                      <a:rPr lang="en-US" sz="1800">
                                        <a:latin typeface="Cambria Math" panose="02040503050406030204" pitchFamily="18" charset="0"/>
                                      </a:rPr>
                                      <m:t>A</m:t>
                                    </m:r>
                                  </m:e>
                                </m:mr>
                              </m:m>
                            </m:e>
                          </m:d>
                        </m:e>
                        <m:sub>
                          <m:r>
                            <m:rPr>
                              <m:sty m:val="p"/>
                            </m:rPr>
                            <a:rPr lang="en-US" sz="1800">
                              <a:latin typeface="Cambria Math" panose="02040503050406030204" pitchFamily="18" charset="0"/>
                            </a:rPr>
                            <m:t>t</m:t>
                          </m:r>
                          <m:r>
                            <a:rPr lang="en-US" sz="1800">
                              <a:latin typeface="Cambria Math" panose="02040503050406030204" pitchFamily="18" charset="0"/>
                            </a:rPr>
                            <m:t>+1</m:t>
                          </m:r>
                        </m:sub>
                      </m:sSub>
                      <m:r>
                        <a:rPr lang="en-US" sz="180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σ</m:t>
                                    </m:r>
                                  </m:e>
                                  <m:sub>
                                    <m:r>
                                      <m:rPr>
                                        <m:sty m:val="p"/>
                                      </m:rPr>
                                      <a:rPr lang="en-US" sz="1800">
                                        <a:latin typeface="Cambria Math" panose="02040503050406030204" pitchFamily="18" charset="0"/>
                                      </a:rPr>
                                      <m:t>j</m:t>
                                    </m:r>
                                  </m:sub>
                                </m:sSub>
                                <m:r>
                                  <m:rPr>
                                    <m:brk m:alnAt="7"/>
                                  </m:rPr>
                                  <a:rPr lang="en-US" sz="1800">
                                    <a:latin typeface="Cambria Math" panose="02040503050406030204" pitchFamily="18" charset="0"/>
                                  </a:rPr>
                                  <m:t>(</m:t>
                                </m:r>
                                <m:r>
                                  <a:rPr lang="en-US" sz="1800">
                                    <a:latin typeface="Cambria Math" panose="02040503050406030204" pitchFamily="18" charset="0"/>
                                  </a:rPr>
                                  <m:t>1−</m:t>
                                </m:r>
                                <m:r>
                                  <m:rPr>
                                    <m:sty m:val="p"/>
                                  </m:rPr>
                                  <a:rPr lang="en-US" sz="1800">
                                    <a:latin typeface="Cambria Math" panose="02040503050406030204" pitchFamily="18" charset="0"/>
                                  </a:rPr>
                                  <m:t>P</m:t>
                                </m:r>
                                <m:r>
                                  <a:rPr lang="en-US" sz="1800">
                                    <a:latin typeface="Cambria Math" panose="02040503050406030204" pitchFamily="18" charset="0"/>
                                  </a:rPr>
                                  <m:t>)</m:t>
                                </m:r>
                              </m:e>
                              <m:e>
                                <m:r>
                                  <m:rPr>
                                    <m:sty m:val="p"/>
                                  </m:rPr>
                                  <a:rPr lang="en-US" sz="1800">
                                    <a:latin typeface="Cambria Math" panose="02040503050406030204" pitchFamily="18" charset="0"/>
                                  </a:rPr>
                                  <m:t>F</m:t>
                                </m:r>
                                <m:r>
                                  <a:rPr lang="en-US" sz="1800">
                                    <a:latin typeface="Cambria Math" panose="02040503050406030204" pitchFamily="18" charset="0"/>
                                  </a:rPr>
                                  <m:t>(</m:t>
                                </m:r>
                                <m:r>
                                  <m:rPr>
                                    <m:sty m:val="p"/>
                                  </m:rPr>
                                  <a:rPr lang="en-US" sz="1800">
                                    <a:latin typeface="Cambria Math" panose="02040503050406030204" pitchFamily="18" charset="0"/>
                                  </a:rPr>
                                  <m:t>A</m:t>
                                </m:r>
                                <m:r>
                                  <a:rPr lang="en-US" sz="1800">
                                    <a:latin typeface="Cambria Math" panose="02040503050406030204" pitchFamily="18" charset="0"/>
                                  </a:rPr>
                                  <m:t>)</m:t>
                                </m:r>
                              </m:e>
                            </m:mr>
                            <m:mr>
                              <m:e>
                                <m:sSub>
                                  <m:sSubPr>
                                    <m:ctrlPr>
                                      <a:rPr lang="en-US" sz="1800" i="1">
                                        <a:latin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σ</m:t>
                                    </m:r>
                                  </m:e>
                                  <m:sub>
                                    <m:r>
                                      <m:rPr>
                                        <m:sty m:val="p"/>
                                      </m:rPr>
                                      <a:rPr lang="en-US" sz="1800">
                                        <a:latin typeface="Cambria Math" panose="02040503050406030204" pitchFamily="18" charset="0"/>
                                      </a:rPr>
                                      <m:t>j</m:t>
                                    </m:r>
                                  </m:sub>
                                </m:sSub>
                                <m:r>
                                  <m:rPr>
                                    <m:sty m:val="p"/>
                                  </m:rPr>
                                  <a:rPr lang="en-US" sz="1800">
                                    <a:latin typeface="Cambria Math" panose="02040503050406030204" pitchFamily="18" charset="0"/>
                                  </a:rPr>
                                  <m:t>P</m:t>
                                </m:r>
                              </m:e>
                              <m:e>
                                <m:sSub>
                                  <m:sSubPr>
                                    <m:ctrlPr>
                                      <a:rPr lang="en-US" sz="1800" i="1">
                                        <a:latin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σ</m:t>
                                    </m:r>
                                  </m:e>
                                  <m:sub>
                                    <m:r>
                                      <m:rPr>
                                        <m:sty m:val="p"/>
                                      </m:rPr>
                                      <a:rPr lang="en-US" sz="1800">
                                        <a:latin typeface="Cambria Math" panose="02040503050406030204" pitchFamily="18" charset="0"/>
                                      </a:rPr>
                                      <m:t>A</m:t>
                                    </m:r>
                                  </m:sub>
                                </m:sSub>
                              </m:e>
                            </m:mr>
                          </m:m>
                        </m:e>
                      </m:d>
                      <m:sSub>
                        <m:sSubPr>
                          <m:ctrlPr>
                            <a:rPr lang="en-US" sz="1800" i="1">
                              <a:latin typeface="Cambria Math" panose="02040503050406030204" pitchFamily="18" charset="0"/>
                            </a:rPr>
                          </m:ctrlPr>
                        </m:sSubPr>
                        <m:e>
                          <m:d>
                            <m:dPr>
                              <m:begChr m:val="["/>
                              <m:endChr m:val="]"/>
                              <m:ctrlPr>
                                <a:rPr lang="en-US" sz="1800" i="1">
                                  <a:latin typeface="Cambria Math" panose="02040503050406030204" pitchFamily="18" charset="0"/>
                                </a:rPr>
                              </m:ctrlPr>
                            </m:dPr>
                            <m:e>
                              <m:eqArr>
                                <m:eqArrPr>
                                  <m:ctrlPr>
                                    <a:rPr lang="en-US" sz="1800" i="1">
                                      <a:latin typeface="Cambria Math" panose="02040503050406030204" pitchFamily="18" charset="0"/>
                                    </a:rPr>
                                  </m:ctrlPr>
                                </m:eqArrPr>
                                <m:e>
                                  <m:r>
                                    <m:rPr>
                                      <m:sty m:val="p"/>
                                    </m:rPr>
                                    <a:rPr lang="en-US" sz="1800">
                                      <a:latin typeface="Cambria Math" panose="02040503050406030204" pitchFamily="18" charset="0"/>
                                    </a:rPr>
                                    <m:t>J</m:t>
                                  </m:r>
                                </m:e>
                                <m:e>
                                  <m:r>
                                    <m:rPr>
                                      <m:sty m:val="p"/>
                                    </m:rPr>
                                    <a:rPr lang="en-US" sz="1800">
                                      <a:latin typeface="Cambria Math" panose="02040503050406030204" pitchFamily="18" charset="0"/>
                                    </a:rPr>
                                    <m:t>A</m:t>
                                  </m:r>
                                </m:e>
                              </m:eqArr>
                            </m:e>
                          </m:d>
                        </m:e>
                        <m:sub>
                          <m:r>
                            <m:rPr>
                              <m:sty m:val="p"/>
                            </m:rPr>
                            <a:rPr lang="en-US" sz="1800">
                              <a:latin typeface="Cambria Math" panose="02040503050406030204" pitchFamily="18" charset="0"/>
                            </a:rPr>
                            <m:t>t</m:t>
                          </m:r>
                        </m:sub>
                      </m:sSub>
                    </m:oMath>
                  </m:oMathPara>
                </a14:m>
                <a:endParaRPr lang="en-US" sz="1800" dirty="0">
                  <a:latin typeface="Avenir Book" panose="02000503020000020003" pitchFamily="2"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5438371" y="4745290"/>
                <a:ext cx="3189719" cy="616387"/>
              </a:xfrm>
              <a:prstGeom prst="rect">
                <a:avLst/>
              </a:prstGeom>
              <a:blipFill>
                <a:blip r:embed="rId4"/>
                <a:stretch>
                  <a:fillRect t="-2041" b="-816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901BF749-E177-F147-B3E0-5E77B06A30F7}"/>
              </a:ext>
            </a:extLst>
          </p:cNvPr>
          <p:cNvGrpSpPr/>
          <p:nvPr/>
        </p:nvGrpSpPr>
        <p:grpSpPr>
          <a:xfrm>
            <a:off x="5566008" y="2074760"/>
            <a:ext cx="3311612" cy="995119"/>
            <a:chOff x="7421342" y="1623347"/>
            <a:chExt cx="4415483" cy="1326825"/>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6BFE7C6-E021-3647-ACAC-3CD1B1785B20}"/>
                    </a:ext>
                  </a:extLst>
                </p:cNvPr>
                <p:cNvSpPr txBox="1"/>
                <p:nvPr/>
              </p:nvSpPr>
              <p:spPr>
                <a:xfrm>
                  <a:off x="7984309" y="2479359"/>
                  <a:ext cx="3056479" cy="470813"/>
                </a:xfrm>
                <a:prstGeom prst="rect">
                  <a:avLst/>
                </a:prstGeom>
                <a:noFill/>
              </p:spPr>
              <p:txBody>
                <a:bodyPr wrap="none" lIns="0" tIns="0" rIns="0" bIns="0" rtlCol="0">
                  <a:spAutoFit/>
                </a:bodyPr>
                <a:lstStyle/>
                <a:p>
                  <a14:m>
                    <m:oMath xmlns:m="http://schemas.openxmlformats.org/officeDocument/2006/math">
                      <m:sSub>
                        <m:sSubPr>
                          <m:ctrlPr>
                            <a:rPr lang="en-US" sz="2100" i="1">
                              <a:latin typeface="Cambria Math" panose="02040503050406030204" pitchFamily="18" charset="0"/>
                            </a:rPr>
                          </m:ctrlPr>
                        </m:sSubPr>
                        <m:e>
                          <m:r>
                            <m:rPr>
                              <m:sty m:val="p"/>
                            </m:rPr>
                            <a:rPr lang="en-US" sz="2100">
                              <a:latin typeface="Cambria Math" panose="02040503050406030204" pitchFamily="18" charset="0"/>
                            </a:rPr>
                            <m:t>A</m:t>
                          </m:r>
                        </m:e>
                        <m:sub>
                          <m:r>
                            <m:rPr>
                              <m:sty m:val="p"/>
                            </m:rPr>
                            <a:rPr lang="en-US" sz="2100">
                              <a:latin typeface="Cambria Math" panose="02040503050406030204" pitchFamily="18" charset="0"/>
                            </a:rPr>
                            <m:t>t</m:t>
                          </m:r>
                          <m:r>
                            <a:rPr lang="en-US" sz="2100">
                              <a:latin typeface="Cambria Math" panose="02040503050406030204" pitchFamily="18" charset="0"/>
                            </a:rPr>
                            <m:t>+1</m:t>
                          </m:r>
                        </m:sub>
                      </m:sSub>
                      <m:r>
                        <a:rPr lang="en-US" sz="2100">
                          <a:latin typeface="Cambria Math" panose="02040503050406030204" pitchFamily="18" charset="0"/>
                        </a:rPr>
                        <m:t>=</m:t>
                      </m:r>
                      <m:sSub>
                        <m:sSubPr>
                          <m:ctrlPr>
                            <a:rPr lang="en-US" sz="2100" i="1">
                              <a:latin typeface="Cambria Math" panose="02040503050406030204" pitchFamily="18" charset="0"/>
                            </a:rPr>
                          </m:ctrlPr>
                        </m:sSubPr>
                        <m:e>
                          <m:r>
                            <m:rPr>
                              <m:sty m:val="p"/>
                            </m:rPr>
                            <a:rPr lang="en-US" sz="2100">
                              <a:latin typeface="Cambria Math" panose="02040503050406030204" pitchFamily="18" charset="0"/>
                            </a:rPr>
                            <m:t>J</m:t>
                          </m:r>
                        </m:e>
                        <m:sub>
                          <m:r>
                            <m:rPr>
                              <m:sty m:val="p"/>
                            </m:rPr>
                            <a:rPr lang="en-US" sz="2100">
                              <a:latin typeface="Cambria Math" panose="02040503050406030204" pitchFamily="18" charset="0"/>
                            </a:rPr>
                            <m:t>t</m:t>
                          </m:r>
                        </m:sub>
                      </m:sSub>
                      <m:sSub>
                        <m:sSubPr>
                          <m:ctrlPr>
                            <a:rPr lang="en-US" sz="2100" i="1">
                              <a:latin typeface="Cambria Math" panose="02040503050406030204" pitchFamily="18" charset="0"/>
                            </a:rPr>
                          </m:ctrlPr>
                        </m:sSubPr>
                        <m:e>
                          <m:r>
                            <m:rPr>
                              <m:sty m:val="p"/>
                            </m:rPr>
                            <a:rPr lang="en-US" sz="2100">
                              <a:latin typeface="Cambria Math" panose="02040503050406030204" pitchFamily="18" charset="0"/>
                              <a:ea typeface="Cambria Math" panose="02040503050406030204" pitchFamily="18" charset="0"/>
                            </a:rPr>
                            <m:t>σ</m:t>
                          </m:r>
                        </m:e>
                        <m:sub>
                          <m:r>
                            <m:rPr>
                              <m:sty m:val="p"/>
                            </m:rPr>
                            <a:rPr lang="en-US" sz="2100">
                              <a:latin typeface="Cambria Math" panose="02040503050406030204" pitchFamily="18" charset="0"/>
                            </a:rPr>
                            <m:t>j</m:t>
                          </m:r>
                        </m:sub>
                      </m:sSub>
                      <m:r>
                        <m:rPr>
                          <m:sty m:val="p"/>
                        </m:rPr>
                        <a:rPr lang="en-US" sz="2100">
                          <a:latin typeface="Cambria Math" panose="02040503050406030204" pitchFamily="18" charset="0"/>
                        </a:rPr>
                        <m:t>P</m:t>
                      </m:r>
                      <m:r>
                        <a:rPr lang="en-US" sz="2100">
                          <a:latin typeface="Cambria Math" panose="02040503050406030204" pitchFamily="18" charset="0"/>
                        </a:rPr>
                        <m:t>+</m:t>
                      </m:r>
                    </m:oMath>
                  </a14:m>
                  <a:r>
                    <a:rPr lang="en-US" sz="2100" dirty="0">
                      <a:latin typeface="Avenir Book" panose="02000503020000020003" pitchFamily="2" charset="0"/>
                    </a:rPr>
                    <a:t> </a:t>
                  </a:r>
                  <a14:m>
                    <m:oMath xmlns:m="http://schemas.openxmlformats.org/officeDocument/2006/math">
                      <m:sSub>
                        <m:sSubPr>
                          <m:ctrlPr>
                            <a:rPr lang="en-US" sz="2100" i="1">
                              <a:latin typeface="Cambria Math" panose="02040503050406030204" pitchFamily="18" charset="0"/>
                            </a:rPr>
                          </m:ctrlPr>
                        </m:sSubPr>
                        <m:e>
                          <m:r>
                            <m:rPr>
                              <m:sty m:val="p"/>
                            </m:rPr>
                            <a:rPr lang="en-US" sz="2100">
                              <a:latin typeface="Cambria Math" panose="02040503050406030204" pitchFamily="18" charset="0"/>
                            </a:rPr>
                            <m:t>A</m:t>
                          </m:r>
                        </m:e>
                        <m:sub>
                          <m:r>
                            <m:rPr>
                              <m:sty m:val="p"/>
                            </m:rPr>
                            <a:rPr lang="en-US" sz="2100">
                              <a:latin typeface="Cambria Math" panose="02040503050406030204" pitchFamily="18" charset="0"/>
                            </a:rPr>
                            <m:t>t</m:t>
                          </m:r>
                        </m:sub>
                      </m:sSub>
                      <m:sSub>
                        <m:sSubPr>
                          <m:ctrlPr>
                            <a:rPr lang="en-US" sz="2100" i="1">
                              <a:latin typeface="Cambria Math" panose="02040503050406030204" pitchFamily="18" charset="0"/>
                              <a:ea typeface="Cambria Math" panose="02040503050406030204" pitchFamily="18" charset="0"/>
                            </a:rPr>
                          </m:ctrlPr>
                        </m:sSubPr>
                        <m:e>
                          <m:r>
                            <m:rPr>
                              <m:sty m:val="p"/>
                            </m:rPr>
                            <a:rPr lang="en-US" sz="2100">
                              <a:latin typeface="Cambria Math" panose="02040503050406030204" pitchFamily="18" charset="0"/>
                              <a:ea typeface="Cambria Math" panose="02040503050406030204" pitchFamily="18" charset="0"/>
                            </a:rPr>
                            <m:t>σ</m:t>
                          </m:r>
                        </m:e>
                        <m:sub>
                          <m:r>
                            <m:rPr>
                              <m:sty m:val="p"/>
                            </m:rPr>
                            <a:rPr lang="en-US" sz="2100">
                              <a:latin typeface="Cambria Math" panose="02040503050406030204" pitchFamily="18" charset="0"/>
                              <a:ea typeface="Cambria Math" panose="02040503050406030204" pitchFamily="18" charset="0"/>
                            </a:rPr>
                            <m:t>a</m:t>
                          </m:r>
                        </m:sub>
                      </m:sSub>
                    </m:oMath>
                  </a14:m>
                  <a:endParaRPr lang="en-US" sz="2100" dirty="0">
                    <a:latin typeface="Avenir Book" panose="02000503020000020003" pitchFamily="2" charset="0"/>
                  </a:endParaRPr>
                </a:p>
              </p:txBody>
            </p:sp>
          </mc:Choice>
          <mc:Fallback xmlns="">
            <p:sp>
              <p:nvSpPr>
                <p:cNvPr id="19" name="TextBox 18">
                  <a:extLst>
                    <a:ext uri="{FF2B5EF4-FFF2-40B4-BE49-F238E27FC236}">
                      <a16:creationId xmlns:a16="http://schemas.microsoft.com/office/drawing/2014/main" id="{36BFE7C6-E021-3647-ACAC-3CD1B1785B20}"/>
                    </a:ext>
                  </a:extLst>
                </p:cNvPr>
                <p:cNvSpPr txBox="1">
                  <a:spLocks noRot="1" noChangeAspect="1" noMove="1" noResize="1" noEditPoints="1" noAdjustHandles="1" noChangeArrowheads="1" noChangeShapeType="1" noTextEdit="1"/>
                </p:cNvSpPr>
                <p:nvPr/>
              </p:nvSpPr>
              <p:spPr>
                <a:xfrm>
                  <a:off x="7984309" y="2479359"/>
                  <a:ext cx="3056479" cy="470813"/>
                </a:xfrm>
                <a:prstGeom prst="rect">
                  <a:avLst/>
                </a:prstGeom>
                <a:blipFill>
                  <a:blip r:embed="rId5"/>
                  <a:stretch>
                    <a:fillRect l="-3889" r="-1111" b="-25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70723D5-4709-2D44-9049-327EE6033297}"/>
                    </a:ext>
                  </a:extLst>
                </p:cNvPr>
                <p:cNvSpPr txBox="1"/>
                <p:nvPr/>
              </p:nvSpPr>
              <p:spPr>
                <a:xfrm>
                  <a:off x="7421342" y="1623347"/>
                  <a:ext cx="4415483" cy="4708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m:rPr>
                                <m:sty m:val="p"/>
                              </m:rPr>
                              <a:rPr lang="en-US" sz="2100">
                                <a:latin typeface="Cambria Math" panose="02040503050406030204" pitchFamily="18" charset="0"/>
                              </a:rPr>
                              <m:t>J</m:t>
                            </m:r>
                          </m:e>
                          <m:sub>
                            <m:r>
                              <m:rPr>
                                <m:sty m:val="p"/>
                              </m:rPr>
                              <a:rPr lang="en-US" sz="2100">
                                <a:latin typeface="Cambria Math" panose="02040503050406030204" pitchFamily="18" charset="0"/>
                              </a:rPr>
                              <m:t>t</m:t>
                            </m:r>
                            <m:r>
                              <a:rPr lang="en-US" sz="2100">
                                <a:latin typeface="Cambria Math" panose="02040503050406030204" pitchFamily="18" charset="0"/>
                              </a:rPr>
                              <m:t>+1</m:t>
                            </m:r>
                          </m:sub>
                        </m:sSub>
                        <m:r>
                          <a:rPr lang="en-US" sz="2100">
                            <a:latin typeface="Cambria Math" panose="02040503050406030204" pitchFamily="18" charset="0"/>
                          </a:rPr>
                          <m:t>=</m:t>
                        </m:r>
                        <m:sSub>
                          <m:sSubPr>
                            <m:ctrlPr>
                              <a:rPr lang="en-US" sz="2100" i="1">
                                <a:latin typeface="Cambria Math" panose="02040503050406030204" pitchFamily="18" charset="0"/>
                              </a:rPr>
                            </m:ctrlPr>
                          </m:sSubPr>
                          <m:e>
                            <m:r>
                              <m:rPr>
                                <m:sty m:val="p"/>
                              </m:rPr>
                              <a:rPr lang="en-US" sz="2100">
                                <a:latin typeface="Cambria Math" panose="02040503050406030204" pitchFamily="18" charset="0"/>
                              </a:rPr>
                              <m:t>A</m:t>
                            </m:r>
                          </m:e>
                          <m:sub>
                            <m:r>
                              <m:rPr>
                                <m:sty m:val="p"/>
                              </m:rPr>
                              <a:rPr lang="en-US" sz="2100">
                                <a:latin typeface="Cambria Math" panose="02040503050406030204" pitchFamily="18" charset="0"/>
                              </a:rPr>
                              <m:t>t</m:t>
                            </m:r>
                          </m:sub>
                        </m:sSub>
                        <m:r>
                          <m:rPr>
                            <m:sty m:val="p"/>
                          </m:rPr>
                          <a:rPr lang="en-US" sz="2100">
                            <a:latin typeface="Cambria Math" panose="02040503050406030204" pitchFamily="18" charset="0"/>
                          </a:rPr>
                          <m:t>F</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m:rPr>
                                    <m:sty m:val="p"/>
                                  </m:rPr>
                                  <a:rPr lang="en-US" sz="2100">
                                    <a:latin typeface="Cambria Math" panose="02040503050406030204" pitchFamily="18" charset="0"/>
                                  </a:rPr>
                                  <m:t>A</m:t>
                                </m:r>
                              </m:e>
                              <m:sub>
                                <m:r>
                                  <m:rPr>
                                    <m:sty m:val="p"/>
                                  </m:rPr>
                                  <a:rPr lang="en-US" sz="2100">
                                    <a:latin typeface="Cambria Math" panose="02040503050406030204" pitchFamily="18" charset="0"/>
                                  </a:rPr>
                                  <m:t>t</m:t>
                                </m:r>
                              </m:sub>
                            </m:sSub>
                          </m:e>
                        </m:d>
                        <m:r>
                          <a:rPr lang="en-US" sz="2100">
                            <a:latin typeface="Cambria Math" panose="02040503050406030204" pitchFamily="18" charset="0"/>
                          </a:rPr>
                          <m:t>+</m:t>
                        </m:r>
                        <m:sSub>
                          <m:sSubPr>
                            <m:ctrlPr>
                              <a:rPr lang="en-US" sz="2100" i="1">
                                <a:latin typeface="Cambria Math" panose="02040503050406030204" pitchFamily="18" charset="0"/>
                              </a:rPr>
                            </m:ctrlPr>
                          </m:sSubPr>
                          <m:e>
                            <m:r>
                              <m:rPr>
                                <m:sty m:val="p"/>
                              </m:rPr>
                              <a:rPr lang="en-US" sz="2100">
                                <a:latin typeface="Cambria Math" panose="02040503050406030204" pitchFamily="18" charset="0"/>
                              </a:rPr>
                              <m:t>J</m:t>
                            </m:r>
                          </m:e>
                          <m:sub>
                            <m:r>
                              <m:rPr>
                                <m:sty m:val="p"/>
                              </m:rPr>
                              <a:rPr lang="en-US" sz="2100">
                                <a:latin typeface="Cambria Math" panose="02040503050406030204" pitchFamily="18" charset="0"/>
                              </a:rPr>
                              <m:t>t</m:t>
                            </m:r>
                          </m:sub>
                        </m:sSub>
                        <m:sSub>
                          <m:sSubPr>
                            <m:ctrlPr>
                              <a:rPr lang="en-US" sz="2100" i="1">
                                <a:latin typeface="Cambria Math" panose="02040503050406030204" pitchFamily="18" charset="0"/>
                              </a:rPr>
                            </m:ctrlPr>
                          </m:sSubPr>
                          <m:e>
                            <m:r>
                              <m:rPr>
                                <m:sty m:val="p"/>
                              </m:rPr>
                              <a:rPr lang="en-US" sz="2100">
                                <a:latin typeface="Cambria Math" panose="02040503050406030204" pitchFamily="18" charset="0"/>
                                <a:ea typeface="Cambria Math" panose="02040503050406030204" pitchFamily="18" charset="0"/>
                              </a:rPr>
                              <m:t>σ</m:t>
                            </m:r>
                          </m:e>
                          <m:sub>
                            <m:r>
                              <m:rPr>
                                <m:sty m:val="p"/>
                              </m:rPr>
                              <a:rPr lang="en-US" sz="2100">
                                <a:latin typeface="Cambria Math" panose="02040503050406030204" pitchFamily="18" charset="0"/>
                              </a:rPr>
                              <m:t>j</m:t>
                            </m:r>
                          </m:sub>
                        </m:sSub>
                        <m:d>
                          <m:dPr>
                            <m:ctrlPr>
                              <a:rPr lang="en-US" sz="2100" i="1">
                                <a:latin typeface="Cambria Math" panose="02040503050406030204" pitchFamily="18" charset="0"/>
                              </a:rPr>
                            </m:ctrlPr>
                          </m:dPr>
                          <m:e>
                            <m:r>
                              <a:rPr lang="en-US" sz="2100">
                                <a:latin typeface="Cambria Math" panose="02040503050406030204" pitchFamily="18" charset="0"/>
                              </a:rPr>
                              <m:t>1−</m:t>
                            </m:r>
                            <m:r>
                              <m:rPr>
                                <m:sty m:val="p"/>
                              </m:rPr>
                              <a:rPr lang="en-US" sz="2100">
                                <a:latin typeface="Cambria Math" panose="02040503050406030204" pitchFamily="18" charset="0"/>
                              </a:rPr>
                              <m:t>P</m:t>
                            </m:r>
                          </m:e>
                        </m:d>
                      </m:oMath>
                    </m:oMathPara>
                  </a14:m>
                  <a:endParaRPr lang="en-US" sz="2100" dirty="0">
                    <a:latin typeface="Avenir Book" panose="02000503020000020003" pitchFamily="2" charset="0"/>
                  </a:endParaRPr>
                </a:p>
              </p:txBody>
            </p:sp>
          </mc:Choice>
          <mc:Fallback xmlns="">
            <p:sp>
              <p:nvSpPr>
                <p:cNvPr id="20" name="TextBox 19">
                  <a:extLst>
                    <a:ext uri="{FF2B5EF4-FFF2-40B4-BE49-F238E27FC236}">
                      <a16:creationId xmlns:a16="http://schemas.microsoft.com/office/drawing/2014/main" id="{470723D5-4709-2D44-9049-327EE6033297}"/>
                    </a:ext>
                  </a:extLst>
                </p:cNvPr>
                <p:cNvSpPr txBox="1">
                  <a:spLocks noRot="1" noChangeAspect="1" noMove="1" noResize="1" noEditPoints="1" noAdjustHandles="1" noChangeArrowheads="1" noChangeShapeType="1" noTextEdit="1"/>
                </p:cNvSpPr>
                <p:nvPr/>
              </p:nvSpPr>
              <p:spPr>
                <a:xfrm>
                  <a:off x="7421342" y="1623347"/>
                  <a:ext cx="4415483" cy="470813"/>
                </a:xfrm>
                <a:prstGeom prst="rect">
                  <a:avLst/>
                </a:prstGeom>
                <a:blipFill>
                  <a:blip r:embed="rId6"/>
                  <a:stretch>
                    <a:fillRect l="-1923" b="-2142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E8390D4-2C63-DC42-B31B-654D5D9F2084}"/>
                  </a:ext>
                </a:extLst>
              </p:cNvPr>
              <p:cNvSpPr txBox="1"/>
              <p:nvPr/>
            </p:nvSpPr>
            <p:spPr>
              <a:xfrm>
                <a:off x="5787023" y="3815533"/>
                <a:ext cx="2435860" cy="573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sty m:val="p"/>
                                        <m:brk m:alnAt="7"/>
                                      </m:rPr>
                                      <a:rPr lang="en-US" sz="1800">
                                        <a:latin typeface="Cambria Math" panose="02040503050406030204" pitchFamily="18" charset="0"/>
                                      </a:rPr>
                                      <m:t>J</m:t>
                                    </m:r>
                                  </m:e>
                                </m:mr>
                                <m:mr>
                                  <m:e>
                                    <m:r>
                                      <m:rPr>
                                        <m:sty m:val="p"/>
                                      </m:rPr>
                                      <a:rPr lang="en-US" sz="1800">
                                        <a:latin typeface="Cambria Math" panose="02040503050406030204" pitchFamily="18" charset="0"/>
                                      </a:rPr>
                                      <m:t>A</m:t>
                                    </m:r>
                                  </m:e>
                                </m:mr>
                              </m:m>
                            </m:e>
                          </m:d>
                        </m:e>
                        <m:sub>
                          <m:r>
                            <m:rPr>
                              <m:sty m:val="p"/>
                            </m:rPr>
                            <a:rPr lang="en-US" sz="1800">
                              <a:latin typeface="Cambria Math" panose="02040503050406030204" pitchFamily="18" charset="0"/>
                            </a:rPr>
                            <m:t>t</m:t>
                          </m:r>
                          <m:r>
                            <a:rPr lang="en-US" sz="1800">
                              <a:latin typeface="Cambria Math" panose="02040503050406030204" pitchFamily="18" charset="0"/>
                            </a:rPr>
                            <m:t>+1</m:t>
                          </m:r>
                        </m:sub>
                      </m:sSub>
                      <m:r>
                        <a:rPr lang="en-US" sz="1800">
                          <a:latin typeface="Cambria Math" panose="02040503050406030204" pitchFamily="18" charset="0"/>
                        </a:rPr>
                        <m:t>=</m:t>
                      </m:r>
                      <m:d>
                        <m:dPr>
                          <m:begChr m:val="["/>
                          <m:endChr m:val="]"/>
                          <m:ctrlPr>
                            <a:rPr lang="en-US" sz="1800" i="1">
                              <a:latin typeface="Cambria Math" panose="02040503050406030204" pitchFamily="18" charset="0"/>
                            </a:rPr>
                          </m:ctrlPr>
                        </m:dPr>
                        <m:e>
                          <m:m>
                            <m:mPr>
                              <m:mcs>
                                <m:mc>
                                  <m:mcPr>
                                    <m:count m:val="2"/>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P</m:t>
                                    </m:r>
                                  </m:e>
                                  <m:sub>
                                    <m:r>
                                      <m:rPr>
                                        <m:sty m:val="p"/>
                                      </m:rPr>
                                      <a:rPr lang="en-US" sz="1800">
                                        <a:latin typeface="Cambria Math" panose="02040503050406030204" pitchFamily="18" charset="0"/>
                                      </a:rPr>
                                      <m:t>JJ</m:t>
                                    </m:r>
                                  </m:sub>
                                </m:sSub>
                              </m:e>
                              <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P</m:t>
                                    </m:r>
                                  </m:e>
                                  <m:sub>
                                    <m:r>
                                      <m:rPr>
                                        <m:sty m:val="p"/>
                                      </m:rPr>
                                      <a:rPr lang="en-US" sz="1800">
                                        <a:latin typeface="Cambria Math" panose="02040503050406030204" pitchFamily="18" charset="0"/>
                                      </a:rPr>
                                      <m:t>JA</m:t>
                                    </m:r>
                                  </m:sub>
                                </m:sSub>
                              </m:e>
                            </m:mr>
                            <m:mr>
                              <m:e>
                                <m:sSub>
                                  <m:sSubPr>
                                    <m:ctrlPr>
                                      <a:rPr lang="en-US" sz="1800" i="1">
                                        <a:latin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P</m:t>
                                    </m:r>
                                  </m:e>
                                  <m:sub>
                                    <m:r>
                                      <m:rPr>
                                        <m:sty m:val="p"/>
                                      </m:rPr>
                                      <a:rPr lang="en-US" sz="1800">
                                        <a:latin typeface="Cambria Math" panose="02040503050406030204" pitchFamily="18" charset="0"/>
                                        <a:ea typeface="Cambria Math" panose="02040503050406030204" pitchFamily="18" charset="0"/>
                                      </a:rPr>
                                      <m:t>AJ</m:t>
                                    </m:r>
                                  </m:sub>
                                </m:sSub>
                              </m:e>
                              <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P</m:t>
                                    </m:r>
                                  </m:e>
                                  <m:sub>
                                    <m:r>
                                      <m:rPr>
                                        <m:sty m:val="p"/>
                                      </m:rPr>
                                      <a:rPr lang="en-US" sz="1800">
                                        <a:latin typeface="Cambria Math" panose="02040503050406030204" pitchFamily="18" charset="0"/>
                                      </a:rPr>
                                      <m:t>AA</m:t>
                                    </m:r>
                                  </m:sub>
                                </m:sSub>
                              </m:e>
                            </m:mr>
                          </m:m>
                        </m:e>
                      </m:d>
                      <m:sSub>
                        <m:sSubPr>
                          <m:ctrlPr>
                            <a:rPr lang="en-US" sz="1800" i="1">
                              <a:latin typeface="Cambria Math" panose="02040503050406030204" pitchFamily="18" charset="0"/>
                            </a:rPr>
                          </m:ctrlPr>
                        </m:sSubPr>
                        <m:e>
                          <m:d>
                            <m:dPr>
                              <m:begChr m:val="["/>
                              <m:endChr m:val="]"/>
                              <m:ctrlPr>
                                <a:rPr lang="en-US" sz="1800" i="1">
                                  <a:latin typeface="Cambria Math" panose="02040503050406030204" pitchFamily="18" charset="0"/>
                                </a:rPr>
                              </m:ctrlPr>
                            </m:dPr>
                            <m:e>
                              <m:eqArr>
                                <m:eqArrPr>
                                  <m:ctrlPr>
                                    <a:rPr lang="en-US" sz="1800" i="1">
                                      <a:latin typeface="Cambria Math" panose="02040503050406030204" pitchFamily="18" charset="0"/>
                                    </a:rPr>
                                  </m:ctrlPr>
                                </m:eqArrPr>
                                <m:e>
                                  <m:r>
                                    <m:rPr>
                                      <m:sty m:val="p"/>
                                    </m:rPr>
                                    <a:rPr lang="en-US" sz="1800">
                                      <a:latin typeface="Cambria Math" panose="02040503050406030204" pitchFamily="18" charset="0"/>
                                    </a:rPr>
                                    <m:t>J</m:t>
                                  </m:r>
                                </m:e>
                                <m:e>
                                  <m:r>
                                    <m:rPr>
                                      <m:sty m:val="p"/>
                                    </m:rPr>
                                    <a:rPr lang="en-US" sz="1800">
                                      <a:latin typeface="Cambria Math" panose="02040503050406030204" pitchFamily="18" charset="0"/>
                                    </a:rPr>
                                    <m:t>A</m:t>
                                  </m:r>
                                </m:e>
                              </m:eqArr>
                            </m:e>
                          </m:d>
                        </m:e>
                        <m:sub>
                          <m:r>
                            <m:rPr>
                              <m:sty m:val="p"/>
                            </m:rPr>
                            <a:rPr lang="en-US" sz="1800">
                              <a:latin typeface="Cambria Math" panose="02040503050406030204" pitchFamily="18" charset="0"/>
                            </a:rPr>
                            <m:t>t</m:t>
                          </m:r>
                        </m:sub>
                      </m:sSub>
                    </m:oMath>
                  </m:oMathPara>
                </a14:m>
                <a:endParaRPr lang="en-US" sz="1800" dirty="0">
                  <a:latin typeface="Avenir Book" panose="02000503020000020003" pitchFamily="2" charset="0"/>
                </a:endParaRPr>
              </a:p>
            </p:txBody>
          </p:sp>
        </mc:Choice>
        <mc:Fallback xmlns="">
          <p:sp>
            <p:nvSpPr>
              <p:cNvPr id="21" name="TextBox 20">
                <a:extLst>
                  <a:ext uri="{FF2B5EF4-FFF2-40B4-BE49-F238E27FC236}">
                    <a16:creationId xmlns:a16="http://schemas.microsoft.com/office/drawing/2014/main" id="{3E8390D4-2C63-DC42-B31B-654D5D9F2084}"/>
                  </a:ext>
                </a:extLst>
              </p:cNvPr>
              <p:cNvSpPr txBox="1">
                <a:spLocks noRot="1" noChangeAspect="1" noMove="1" noResize="1" noEditPoints="1" noAdjustHandles="1" noChangeArrowheads="1" noChangeShapeType="1" noTextEdit="1"/>
              </p:cNvSpPr>
              <p:nvPr/>
            </p:nvSpPr>
            <p:spPr>
              <a:xfrm>
                <a:off x="5787023" y="3815533"/>
                <a:ext cx="2435860" cy="573298"/>
              </a:xfrm>
              <a:prstGeom prst="rect">
                <a:avLst/>
              </a:prstGeom>
              <a:blipFill>
                <a:blip r:embed="rId7"/>
                <a:stretch>
                  <a:fillRect b="-11111"/>
                </a:stretch>
              </a:blipFill>
            </p:spPr>
            <p:txBody>
              <a:bodyPr/>
              <a:lstStyle/>
              <a:p>
                <a:r>
                  <a:rPr lang="en-US">
                    <a:noFill/>
                  </a:rPr>
                  <a:t> </a:t>
                </a:r>
              </a:p>
            </p:txBody>
          </p:sp>
        </mc:Fallback>
      </mc:AlternateContent>
    </p:spTree>
    <p:extLst>
      <p:ext uri="{BB962C8B-B14F-4D97-AF65-F5344CB8AC3E}">
        <p14:creationId xmlns:p14="http://schemas.microsoft.com/office/powerpoint/2010/main" val="106051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dissolve">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84204A-5EE8-7440-A6F7-630110729749}"/>
              </a:ext>
            </a:extLst>
          </p:cNvPr>
          <p:cNvSpPr txBox="1"/>
          <p:nvPr/>
        </p:nvSpPr>
        <p:spPr>
          <a:xfrm>
            <a:off x="782053" y="2628508"/>
            <a:ext cx="7652084" cy="553998"/>
          </a:xfrm>
          <a:prstGeom prst="rect">
            <a:avLst/>
          </a:prstGeom>
          <a:noFill/>
        </p:spPr>
        <p:txBody>
          <a:bodyPr wrap="square" rtlCol="0">
            <a:spAutoFit/>
          </a:bodyPr>
          <a:lstStyle/>
          <a:p>
            <a:pPr algn="ctr"/>
            <a:r>
              <a:rPr lang="en-US" sz="3000" dirty="0">
                <a:latin typeface="Avenir Book" panose="02000503020000020003" pitchFamily="2" charset="0"/>
              </a:rPr>
              <a:t>What’s next…</a:t>
            </a:r>
          </a:p>
        </p:txBody>
      </p:sp>
    </p:spTree>
    <p:extLst>
      <p:ext uri="{BB962C8B-B14F-4D97-AF65-F5344CB8AC3E}">
        <p14:creationId xmlns:p14="http://schemas.microsoft.com/office/powerpoint/2010/main" val="5551265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1463" y="1228725"/>
            <a:ext cx="8658225" cy="4429125"/>
          </a:xfrm>
        </p:spPr>
        <p:txBody>
          <a:bodyPr>
            <a:normAutofit/>
          </a:bodyPr>
          <a:lstStyle/>
          <a:p>
            <a:pPr marL="0" indent="0" algn="ctr">
              <a:buNone/>
            </a:pPr>
            <a:r>
              <a:rPr lang="en-US" sz="2700" dirty="0"/>
              <a:t>Tadpole survival is usually density dependent</a:t>
            </a:r>
            <a:endParaRPr lang="en-US" sz="750" dirty="0"/>
          </a:p>
        </p:txBody>
      </p:sp>
      <p:pic>
        <p:nvPicPr>
          <p:cNvPr id="4" name="Picture 25" descr="toadcycle_cop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1637" y="1886928"/>
            <a:ext cx="6329363" cy="3770923"/>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4486275" y="1901215"/>
            <a:ext cx="1371601" cy="1027723"/>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Avenir Book" panose="02000503020000020003" pitchFamily="2" charset="0"/>
            </a:endParaRPr>
          </a:p>
        </p:txBody>
      </p:sp>
    </p:spTree>
    <p:extLst>
      <p:ext uri="{BB962C8B-B14F-4D97-AF65-F5344CB8AC3E}">
        <p14:creationId xmlns:p14="http://schemas.microsoft.com/office/powerpoint/2010/main" val="3422458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
            <a:ext cx="3756889" cy="6477000"/>
          </a:xfrm>
        </p:spPr>
        <p:txBody>
          <a:bodyPr>
            <a:normAutofit/>
          </a:bodyPr>
          <a:lstStyle/>
          <a:p>
            <a:pPr marL="0" indent="0">
              <a:buNone/>
            </a:pPr>
            <a:r>
              <a:rPr lang="en-US" sz="2800" dirty="0"/>
              <a:t>Problem 3:</a:t>
            </a:r>
          </a:p>
          <a:p>
            <a:pPr marL="0" indent="0">
              <a:buNone/>
            </a:pPr>
            <a:endParaRPr lang="en-US" sz="2800" dirty="0"/>
          </a:p>
          <a:p>
            <a:pPr marL="0" indent="0">
              <a:buNone/>
            </a:pPr>
            <a:r>
              <a:rPr lang="en-US" sz="2800" dirty="0"/>
              <a:t>Draw the relationship between “The proportion of tadpoles that survive to metamorphose” (on the y-axis) versus “The initial number of tadpoles” (on the x-axis) </a:t>
            </a:r>
          </a:p>
        </p:txBody>
      </p:sp>
      <p:grpSp>
        <p:nvGrpSpPr>
          <p:cNvPr id="20" name="Group 19">
            <a:extLst>
              <a:ext uri="{FF2B5EF4-FFF2-40B4-BE49-F238E27FC236}">
                <a16:creationId xmlns:a16="http://schemas.microsoft.com/office/drawing/2014/main" id="{F08D7F50-95B2-684C-9483-558FA3F5001F}"/>
              </a:ext>
            </a:extLst>
          </p:cNvPr>
          <p:cNvGrpSpPr/>
          <p:nvPr/>
        </p:nvGrpSpPr>
        <p:grpSpPr>
          <a:xfrm>
            <a:off x="4153931" y="2895600"/>
            <a:ext cx="4753947" cy="3728753"/>
            <a:chOff x="5538575" y="891864"/>
            <a:chExt cx="6338597" cy="4971671"/>
          </a:xfrm>
        </p:grpSpPr>
        <p:sp>
          <p:nvSpPr>
            <p:cNvPr id="10" name="Rectangle 24">
              <a:extLst>
                <a:ext uri="{FF2B5EF4-FFF2-40B4-BE49-F238E27FC236}">
                  <a16:creationId xmlns:a16="http://schemas.microsoft.com/office/drawing/2014/main" id="{A4965CA1-E7BE-C948-9E50-A733E4C55DBC}"/>
                </a:ext>
              </a:extLst>
            </p:cNvPr>
            <p:cNvSpPr>
              <a:spLocks noChangeArrowheads="1"/>
            </p:cNvSpPr>
            <p:nvPr/>
          </p:nvSpPr>
          <p:spPr bwMode="auto">
            <a:xfrm>
              <a:off x="7114672" y="1076531"/>
              <a:ext cx="4762500" cy="3834138"/>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2100" dirty="0">
                <a:latin typeface="Avenir Book" panose="02000503020000020003" pitchFamily="2" charset="0"/>
              </a:endParaRPr>
            </a:p>
          </p:txBody>
        </p:sp>
        <p:sp>
          <p:nvSpPr>
            <p:cNvPr id="14" name="Text Box 27">
              <a:extLst>
                <a:ext uri="{FF2B5EF4-FFF2-40B4-BE49-F238E27FC236}">
                  <a16:creationId xmlns:a16="http://schemas.microsoft.com/office/drawing/2014/main" id="{361DFD47-ABD5-D443-B8B4-D0197446E84E}"/>
                </a:ext>
              </a:extLst>
            </p:cNvPr>
            <p:cNvSpPr txBox="1">
              <a:spLocks noChangeArrowheads="1"/>
            </p:cNvSpPr>
            <p:nvPr/>
          </p:nvSpPr>
          <p:spPr bwMode="auto">
            <a:xfrm>
              <a:off x="7481230" y="5309538"/>
              <a:ext cx="4395942" cy="553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r>
                <a:rPr lang="en-US" sz="2100" dirty="0">
                  <a:latin typeface="Avenir Book" panose="02000503020000020003" pitchFamily="2" charset="0"/>
                </a:rPr>
                <a:t>Initial tadpole density (</a:t>
              </a:r>
              <a:r>
                <a:rPr lang="en-US" sz="2100" dirty="0">
                  <a:solidFill>
                    <a:srgbClr val="C00000"/>
                  </a:solidFill>
                  <a:latin typeface="Avenir Book" panose="02000503020000020003" pitchFamily="2" charset="0"/>
                </a:rPr>
                <a:t>T</a:t>
              </a:r>
              <a:r>
                <a:rPr lang="en-US" sz="2100" dirty="0">
                  <a:latin typeface="Avenir Book" panose="02000503020000020003" pitchFamily="2" charset="0"/>
                </a:rPr>
                <a:t>)</a:t>
              </a:r>
            </a:p>
          </p:txBody>
        </p:sp>
        <mc:AlternateContent xmlns:mc="http://schemas.openxmlformats.org/markup-compatibility/2006" xmlns:a14="http://schemas.microsoft.com/office/drawing/2010/main">
          <mc:Choice Requires="a14">
            <p:sp>
              <p:nvSpPr>
                <p:cNvPr id="16" name="Text Box 27">
                  <a:extLst>
                    <a:ext uri="{FF2B5EF4-FFF2-40B4-BE49-F238E27FC236}">
                      <a16:creationId xmlns:a16="http://schemas.microsoft.com/office/drawing/2014/main" id="{8B7F43FB-34BA-D540-A827-DAC79380A43F}"/>
                    </a:ext>
                  </a:extLst>
                </p:cNvPr>
                <p:cNvSpPr txBox="1">
                  <a:spLocks noChangeArrowheads="1"/>
                </p:cNvSpPr>
                <p:nvPr/>
              </p:nvSpPr>
              <p:spPr bwMode="auto">
                <a:xfrm rot="16200000">
                  <a:off x="4329392" y="2285713"/>
                  <a:ext cx="3834138" cy="1415772"/>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dist="35921" dir="2700000" algn="ctr" rotWithShape="0">
                          <a:schemeClr val="bg2"/>
                        </a:outerShdw>
                      </a:effectLst>
                    </a14:hiddenEffects>
                  </a:ext>
                </a:extLst>
              </p:spPr>
              <p:txBody>
                <a:bodyPr wrap="square">
                  <a:spAutoFit/>
                </a:bodyPr>
                <a:lstStyle/>
                <a:p>
                  <a:pPr algn="ctr"/>
                  <a:r>
                    <a:rPr lang="en-US" sz="2100" dirty="0">
                      <a:latin typeface="Avenir Book" panose="02000503020000020003" pitchFamily="2" charset="0"/>
                    </a:rPr>
                    <a:t>Proportion that survive to metamorphose, </a:t>
                  </a:r>
                  <a14:m>
                    <m:oMath xmlns:m="http://schemas.openxmlformats.org/officeDocument/2006/math">
                      <m:sSub>
                        <m:sSubPr>
                          <m:ctrlPr>
                            <a:rPr lang="en-US" sz="2100" i="1">
                              <a:latin typeface="Cambria Math" panose="02040503050406030204" pitchFamily="18" charset="0"/>
                            </a:rPr>
                          </m:ctrlPr>
                        </m:sSubPr>
                        <m:e>
                          <m:r>
                            <m:rPr>
                              <m:sty m:val="p"/>
                            </m:rPr>
                            <a:rPr lang="en-US" sz="2100">
                              <a:latin typeface="Cambria Math" panose="02040503050406030204" pitchFamily="18" charset="0"/>
                              <a:ea typeface="Cambria Math" panose="02040503050406030204" pitchFamily="18" charset="0"/>
                            </a:rPr>
                            <m:t>σ</m:t>
                          </m:r>
                        </m:e>
                        <m:sub>
                          <m:r>
                            <m:rPr>
                              <m:sty m:val="p"/>
                            </m:rPr>
                            <a:rPr lang="en-US" sz="2100">
                              <a:latin typeface="Cambria Math" panose="02040503050406030204" pitchFamily="18" charset="0"/>
                            </a:rPr>
                            <m:t>t</m:t>
                          </m:r>
                        </m:sub>
                      </m:sSub>
                    </m:oMath>
                  </a14:m>
                  <a:endParaRPr lang="en-US" sz="2100" dirty="0">
                    <a:latin typeface="Avenir Book" panose="02000503020000020003" pitchFamily="2" charset="0"/>
                  </a:endParaRPr>
                </a:p>
              </p:txBody>
            </p:sp>
          </mc:Choice>
          <mc:Fallback xmlns="">
            <p:sp>
              <p:nvSpPr>
                <p:cNvPr id="16" name="Text Box 27">
                  <a:extLst>
                    <a:ext uri="{FF2B5EF4-FFF2-40B4-BE49-F238E27FC236}">
                      <a16:creationId xmlns:a16="http://schemas.microsoft.com/office/drawing/2014/main" id="{8B7F43FB-34BA-D540-A827-DAC79380A43F}"/>
                    </a:ext>
                  </a:extLst>
                </p:cNvPr>
                <p:cNvSpPr txBox="1">
                  <a:spLocks noRot="1" noChangeAspect="1" noMove="1" noResize="1" noEditPoints="1" noAdjustHandles="1" noChangeArrowheads="1" noChangeShapeType="1" noTextEdit="1"/>
                </p:cNvSpPr>
                <p:nvPr/>
              </p:nvSpPr>
              <p:spPr bwMode="auto">
                <a:xfrm rot="16200000">
                  <a:off x="4329392" y="2285713"/>
                  <a:ext cx="3834138" cy="1415772"/>
                </a:xfrm>
                <a:prstGeom prst="rect">
                  <a:avLst/>
                </a:prstGeom>
                <a:blipFill>
                  <a:blip r:embed="rId3"/>
                  <a:stretch>
                    <a:fillRect l="-2381" r="-10714"/>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7" name="TextBox 16">
              <a:extLst>
                <a:ext uri="{FF2B5EF4-FFF2-40B4-BE49-F238E27FC236}">
                  <a16:creationId xmlns:a16="http://schemas.microsoft.com/office/drawing/2014/main" id="{2AEAB6B3-C22B-834E-BC84-78981F144B77}"/>
                </a:ext>
              </a:extLst>
            </p:cNvPr>
            <p:cNvSpPr txBox="1"/>
            <p:nvPr/>
          </p:nvSpPr>
          <p:spPr>
            <a:xfrm>
              <a:off x="6755599" y="891864"/>
              <a:ext cx="400109" cy="492443"/>
            </a:xfrm>
            <a:prstGeom prst="rect">
              <a:avLst/>
            </a:prstGeom>
            <a:noFill/>
          </p:spPr>
          <p:txBody>
            <a:bodyPr wrap="none" rtlCol="0">
              <a:spAutoFit/>
            </a:bodyPr>
            <a:lstStyle/>
            <a:p>
              <a:r>
                <a:rPr lang="en-US" sz="1800" dirty="0"/>
                <a:t>1</a:t>
              </a:r>
            </a:p>
          </p:txBody>
        </p:sp>
        <p:sp>
          <p:nvSpPr>
            <p:cNvPr id="18" name="TextBox 17">
              <a:extLst>
                <a:ext uri="{FF2B5EF4-FFF2-40B4-BE49-F238E27FC236}">
                  <a16:creationId xmlns:a16="http://schemas.microsoft.com/office/drawing/2014/main" id="{0370C6A5-9296-C74D-8509-37869AB328F9}"/>
                </a:ext>
              </a:extLst>
            </p:cNvPr>
            <p:cNvSpPr txBox="1"/>
            <p:nvPr/>
          </p:nvSpPr>
          <p:spPr>
            <a:xfrm>
              <a:off x="6795705" y="4717907"/>
              <a:ext cx="400109" cy="492443"/>
            </a:xfrm>
            <a:prstGeom prst="rect">
              <a:avLst/>
            </a:prstGeom>
            <a:noFill/>
          </p:spPr>
          <p:txBody>
            <a:bodyPr wrap="none" rtlCol="0">
              <a:spAutoFit/>
            </a:bodyPr>
            <a:lstStyle/>
            <a:p>
              <a:r>
                <a:rPr lang="en-US" sz="1800" dirty="0"/>
                <a:t>0</a:t>
              </a:r>
            </a:p>
          </p:txBody>
        </p:sp>
        <p:sp>
          <p:nvSpPr>
            <p:cNvPr id="19" name="TextBox 18">
              <a:extLst>
                <a:ext uri="{FF2B5EF4-FFF2-40B4-BE49-F238E27FC236}">
                  <a16:creationId xmlns:a16="http://schemas.microsoft.com/office/drawing/2014/main" id="{BBF9AED6-EE89-5E47-96BA-639748B9B0E4}"/>
                </a:ext>
              </a:extLst>
            </p:cNvPr>
            <p:cNvSpPr txBox="1"/>
            <p:nvPr/>
          </p:nvSpPr>
          <p:spPr>
            <a:xfrm>
              <a:off x="6948105" y="4870307"/>
              <a:ext cx="400109" cy="492443"/>
            </a:xfrm>
            <a:prstGeom prst="rect">
              <a:avLst/>
            </a:prstGeom>
            <a:noFill/>
          </p:spPr>
          <p:txBody>
            <a:bodyPr wrap="none" rtlCol="0">
              <a:spAutoFit/>
            </a:bodyPr>
            <a:lstStyle/>
            <a:p>
              <a:r>
                <a:rPr lang="en-US" sz="1800" dirty="0"/>
                <a:t>0</a:t>
              </a:r>
            </a:p>
          </p:txBody>
        </p:sp>
      </p:grpSp>
    </p:spTree>
    <p:extLst>
      <p:ext uri="{BB962C8B-B14F-4D97-AF65-F5344CB8AC3E}">
        <p14:creationId xmlns:p14="http://schemas.microsoft.com/office/powerpoint/2010/main" val="13742286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33520" y="2324483"/>
                <a:ext cx="1749838" cy="8694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a:latin typeface="Cambria Math" panose="02040503050406030204" pitchFamily="18" charset="0"/>
                            </a:rPr>
                          </m:ctrlPr>
                        </m:fPr>
                        <m:num>
                          <m:sSub>
                            <m:sSubPr>
                              <m:ctrlPr>
                                <a:rPr lang="en-US" sz="3000" i="1">
                                  <a:solidFill>
                                    <a:srgbClr val="0070C0"/>
                                  </a:solidFill>
                                  <a:latin typeface="Cambria Math" panose="02040503050406030204" pitchFamily="18" charset="0"/>
                                  <a:ea typeface="Cambria Math" panose="02040503050406030204" pitchFamily="18" charset="0"/>
                                </a:rPr>
                              </m:ctrlPr>
                            </m:sSubPr>
                            <m:e>
                              <m:r>
                                <a:rPr lang="en-US" sz="3000" i="1">
                                  <a:solidFill>
                                    <a:srgbClr val="0070C0"/>
                                  </a:solidFill>
                                  <a:latin typeface="Cambria Math" panose="02040503050406030204" pitchFamily="18" charset="0"/>
                                  <a:ea typeface="Cambria Math" panose="02040503050406030204" pitchFamily="18" charset="0"/>
                                </a:rPr>
                                <m:t>𝜎</m:t>
                              </m:r>
                            </m:e>
                            <m:sub>
                              <m:r>
                                <a:rPr lang="en-US" sz="3000" i="1">
                                  <a:solidFill>
                                    <a:srgbClr val="0070C0"/>
                                  </a:solidFill>
                                  <a:latin typeface="Cambria Math" panose="02040503050406030204" pitchFamily="18" charset="0"/>
                                  <a:ea typeface="Cambria Math" panose="02040503050406030204" pitchFamily="18" charset="0"/>
                                </a:rPr>
                                <m:t>𝑡𝑚𝑎𝑥</m:t>
                              </m:r>
                            </m:sub>
                          </m:sSub>
                        </m:num>
                        <m:den>
                          <m:sSup>
                            <m:sSupPr>
                              <m:ctrlPr>
                                <a:rPr lang="en-US" sz="3000" i="1">
                                  <a:latin typeface="Cambria Math" panose="02040503050406030204" pitchFamily="18" charset="0"/>
                                </a:rPr>
                              </m:ctrlPr>
                            </m:sSupPr>
                            <m:e>
                              <m:r>
                                <a:rPr lang="en-US" sz="3000" i="1">
                                  <a:latin typeface="Cambria Math" panose="02040503050406030204" pitchFamily="18" charset="0"/>
                                </a:rPr>
                                <m:t>(</m:t>
                              </m:r>
                              <m:r>
                                <a:rPr lang="en-US" sz="3000" i="1">
                                  <a:solidFill>
                                    <a:srgbClr val="0070C0"/>
                                  </a:solidFill>
                                  <a:latin typeface="Cambria Math" panose="02040503050406030204" pitchFamily="18" charset="0"/>
                                </a:rPr>
                                <m:t>1+</m:t>
                              </m:r>
                              <m:r>
                                <a:rPr lang="en-US" sz="3000" i="1">
                                  <a:solidFill>
                                    <a:srgbClr val="0070C0"/>
                                  </a:solidFill>
                                  <a:latin typeface="Cambria Math" panose="02040503050406030204" pitchFamily="18" charset="0"/>
                                </a:rPr>
                                <m:t>𝑑𝑇</m:t>
                              </m:r>
                              <m:r>
                                <a:rPr lang="en-US" sz="3000" i="1">
                                  <a:latin typeface="Cambria Math" panose="02040503050406030204" pitchFamily="18" charset="0"/>
                                </a:rPr>
                                <m:t>)</m:t>
                              </m:r>
                            </m:e>
                            <m:sup>
                              <m:r>
                                <a:rPr lang="en-US" sz="3000" i="1">
                                  <a:solidFill>
                                    <a:srgbClr val="0070C0"/>
                                  </a:solidFill>
                                  <a:latin typeface="Cambria Math" panose="02040503050406030204" pitchFamily="18" charset="0"/>
                                  <a:ea typeface="Cambria Math" panose="02040503050406030204" pitchFamily="18" charset="0"/>
                                </a:rPr>
                                <m:t>𝛾</m:t>
                              </m:r>
                            </m:sup>
                          </m:sSup>
                        </m:den>
                      </m:f>
                    </m:oMath>
                  </m:oMathPara>
                </a14:m>
                <a:endParaRPr lang="en-US" sz="3000" dirty="0">
                  <a:latin typeface="Avenir Book" panose="02000503020000020003" pitchFamily="2"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33520" y="2324483"/>
                <a:ext cx="1749838" cy="869469"/>
              </a:xfrm>
              <a:prstGeom prst="rect">
                <a:avLst/>
              </a:prstGeom>
              <a:blipFill>
                <a:blip r:embed="rId3"/>
                <a:stretch>
                  <a:fillRect l="-7299" r="-730" b="-20290"/>
                </a:stretch>
              </a:blipFill>
            </p:spPr>
            <p:txBody>
              <a:bodyPr/>
              <a:lstStyle/>
              <a:p>
                <a:r>
                  <a:rPr lang="en-US">
                    <a:noFill/>
                  </a:rPr>
                  <a:t> </a:t>
                </a:r>
              </a:p>
            </p:txBody>
          </p:sp>
        </mc:Fallback>
      </mc:AlternateContent>
      <p:sp>
        <p:nvSpPr>
          <p:cNvPr id="12" name="Freeform 26"/>
          <p:cNvSpPr>
            <a:spLocks/>
          </p:cNvSpPr>
          <p:nvPr/>
        </p:nvSpPr>
        <p:spPr bwMode="auto">
          <a:xfrm>
            <a:off x="5336005" y="2058494"/>
            <a:ext cx="3435017" cy="2451486"/>
          </a:xfrm>
          <a:custGeom>
            <a:avLst/>
            <a:gdLst>
              <a:gd name="T0" fmla="*/ 0 w 1296"/>
              <a:gd name="T1" fmla="*/ 0 h 960"/>
              <a:gd name="T2" fmla="*/ 336 w 1296"/>
              <a:gd name="T3" fmla="*/ 672 h 960"/>
              <a:gd name="T4" fmla="*/ 1296 w 1296"/>
              <a:gd name="T5" fmla="*/ 960 h 960"/>
              <a:gd name="connsiteX0" fmla="*/ 0 w 10000"/>
              <a:gd name="connsiteY0" fmla="*/ 0 h 10000"/>
              <a:gd name="connsiteX1" fmla="*/ 2593 w 10000"/>
              <a:gd name="connsiteY1" fmla="*/ 7000 h 10000"/>
              <a:gd name="connsiteX2" fmla="*/ 6112 w 10000"/>
              <a:gd name="connsiteY2" fmla="*/ 9480 h 10000"/>
              <a:gd name="connsiteX3" fmla="*/ 10000 w 10000"/>
              <a:gd name="connsiteY3" fmla="*/ 10000 h 10000"/>
              <a:gd name="connsiteX0" fmla="*/ 0 w 10000"/>
              <a:gd name="connsiteY0" fmla="*/ 0 h 10000"/>
              <a:gd name="connsiteX1" fmla="*/ 2593 w 10000"/>
              <a:gd name="connsiteY1" fmla="*/ 7000 h 10000"/>
              <a:gd name="connsiteX2" fmla="*/ 6112 w 10000"/>
              <a:gd name="connsiteY2" fmla="*/ 9480 h 10000"/>
              <a:gd name="connsiteX3" fmla="*/ 10000 w 10000"/>
              <a:gd name="connsiteY3" fmla="*/ 10000 h 10000"/>
              <a:gd name="connsiteX0" fmla="*/ 0 w 10000"/>
              <a:gd name="connsiteY0" fmla="*/ 0 h 10000"/>
              <a:gd name="connsiteX1" fmla="*/ 2593 w 10000"/>
              <a:gd name="connsiteY1" fmla="*/ 7000 h 10000"/>
              <a:gd name="connsiteX2" fmla="*/ 6112 w 10000"/>
              <a:gd name="connsiteY2" fmla="*/ 9480 h 10000"/>
              <a:gd name="connsiteX3" fmla="*/ 10000 w 10000"/>
              <a:gd name="connsiteY3" fmla="*/ 10000 h 10000"/>
              <a:gd name="connsiteX0" fmla="*/ 0 w 10000"/>
              <a:gd name="connsiteY0" fmla="*/ 0 h 10000"/>
              <a:gd name="connsiteX1" fmla="*/ 2593 w 10000"/>
              <a:gd name="connsiteY1" fmla="*/ 7000 h 10000"/>
              <a:gd name="connsiteX2" fmla="*/ 6112 w 10000"/>
              <a:gd name="connsiteY2" fmla="*/ 9480 h 10000"/>
              <a:gd name="connsiteX3" fmla="*/ 10000 w 10000"/>
              <a:gd name="connsiteY3" fmla="*/ 10000 h 10000"/>
              <a:gd name="connsiteX0" fmla="*/ 0 w 10000"/>
              <a:gd name="connsiteY0" fmla="*/ 0 h 10000"/>
              <a:gd name="connsiteX1" fmla="*/ 2593 w 10000"/>
              <a:gd name="connsiteY1" fmla="*/ 7000 h 10000"/>
              <a:gd name="connsiteX2" fmla="*/ 6112 w 10000"/>
              <a:gd name="connsiteY2" fmla="*/ 9480 h 10000"/>
              <a:gd name="connsiteX3" fmla="*/ 10000 w 10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000" h="10000">
                <a:moveTo>
                  <a:pt x="0" y="0"/>
                </a:moveTo>
                <a:cubicBezTo>
                  <a:pt x="463" y="2667"/>
                  <a:pt x="926" y="5333"/>
                  <a:pt x="2593" y="7000"/>
                </a:cubicBezTo>
                <a:cubicBezTo>
                  <a:pt x="3857" y="8327"/>
                  <a:pt x="4808" y="9127"/>
                  <a:pt x="6112" y="9480"/>
                </a:cubicBezTo>
                <a:cubicBezTo>
                  <a:pt x="7591" y="9980"/>
                  <a:pt x="9352" y="10003"/>
                  <a:pt x="10000" y="10000"/>
                </a:cubicBezTo>
              </a:path>
            </a:pathLst>
          </a:custGeom>
          <a:noFill/>
          <a:ln w="38100">
            <a:solidFill>
              <a:srgbClr val="0070C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2100" dirty="0">
              <a:latin typeface="Avenir Book" panose="02000503020000020003" pitchFamily="2" charset="0"/>
            </a:endParaRPr>
          </a:p>
        </p:txBody>
      </p:sp>
      <mc:AlternateContent xmlns:mc="http://schemas.openxmlformats.org/markup-compatibility/2006" xmlns:a14="http://schemas.microsoft.com/office/drawing/2010/main">
        <mc:Choice Requires="a14">
          <p:sp>
            <p:nvSpPr>
              <p:cNvPr id="9" name="Text Box 29"/>
              <p:cNvSpPr txBox="1">
                <a:spLocks noChangeArrowheads="1"/>
              </p:cNvSpPr>
              <p:nvPr/>
            </p:nvSpPr>
            <p:spPr bwMode="auto">
              <a:xfrm>
                <a:off x="6547560" y="3048000"/>
                <a:ext cx="2139240" cy="1061829"/>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dist="35921" dir="2700000" algn="ctr" rotWithShape="0">
                        <a:schemeClr val="bg2"/>
                      </a:outerShdw>
                    </a:effectLst>
                  </a14:hiddenEffects>
                </a:ext>
              </a:extLst>
            </p:spPr>
            <p:txBody>
              <a:bodyPr wrap="square">
                <a:spAutoFit/>
              </a:bodyPr>
              <a:lstStyle/>
              <a:p>
                <a:pPr algn="l"/>
                <a:r>
                  <a:rPr lang="en-US" sz="2100" dirty="0">
                    <a:solidFill>
                      <a:srgbClr val="0070C0"/>
                    </a:solidFill>
                    <a:latin typeface="Avenir Book" panose="02000503020000020003" pitchFamily="2" charset="0"/>
                  </a:rPr>
                  <a:t>Slope is affected by d and </a:t>
                </a:r>
                <a14:m>
                  <m:oMath xmlns:m="http://schemas.openxmlformats.org/officeDocument/2006/math">
                    <m:r>
                      <m:rPr>
                        <m:sty m:val="p"/>
                      </m:rPr>
                      <a:rPr lang="en-US" sz="2100">
                        <a:solidFill>
                          <a:srgbClr val="0070C0"/>
                        </a:solidFill>
                        <a:latin typeface="Cambria Math" panose="02040503050406030204" pitchFamily="18" charset="0"/>
                        <a:ea typeface="Cambria Math" panose="02040503050406030204" pitchFamily="18" charset="0"/>
                      </a:rPr>
                      <m:t>γ</m:t>
                    </m:r>
                  </m:oMath>
                </a14:m>
                <a:endParaRPr lang="en-US" sz="2100" dirty="0">
                  <a:solidFill>
                    <a:srgbClr val="0070C0"/>
                  </a:solidFill>
                  <a:latin typeface="Avenir Book" panose="02000503020000020003" pitchFamily="2" charset="0"/>
                </a:endParaRPr>
              </a:p>
            </p:txBody>
          </p:sp>
        </mc:Choice>
        <mc:Fallback xmlns="">
          <p:sp>
            <p:nvSpPr>
              <p:cNvPr id="9" name="Text Box 29"/>
              <p:cNvSpPr txBox="1">
                <a:spLocks noRot="1" noChangeAspect="1" noMove="1" noResize="1" noEditPoints="1" noAdjustHandles="1" noChangeArrowheads="1" noChangeShapeType="1" noTextEdit="1"/>
              </p:cNvSpPr>
              <p:nvPr/>
            </p:nvSpPr>
            <p:spPr bwMode="auto">
              <a:xfrm>
                <a:off x="6547560" y="3048000"/>
                <a:ext cx="2139240" cy="1061829"/>
              </a:xfrm>
              <a:prstGeom prst="rect">
                <a:avLst/>
              </a:prstGeom>
              <a:blipFill>
                <a:blip r:embed="rId4"/>
                <a:stretch>
                  <a:fillRect l="-2959" t="-3614" b="-10843"/>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13" name="Picture 12" descr="tadpolessqua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126" y="3908063"/>
            <a:ext cx="1927425" cy="1972369"/>
          </a:xfrm>
          <a:prstGeom prst="rect">
            <a:avLst/>
          </a:prstGeom>
          <a:noFill/>
          <a:ln w="50800">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grpSp>
        <p:nvGrpSpPr>
          <p:cNvPr id="14" name="Group 13">
            <a:extLst>
              <a:ext uri="{FF2B5EF4-FFF2-40B4-BE49-F238E27FC236}">
                <a16:creationId xmlns:a16="http://schemas.microsoft.com/office/drawing/2014/main" id="{80391E42-D98A-3A4A-8303-EF279C9CC4F5}"/>
              </a:ext>
            </a:extLst>
          </p:cNvPr>
          <p:cNvGrpSpPr/>
          <p:nvPr/>
        </p:nvGrpSpPr>
        <p:grpSpPr>
          <a:xfrm>
            <a:off x="3581400" y="1526149"/>
            <a:ext cx="5326481" cy="3728753"/>
            <a:chOff x="4775198" y="891864"/>
            <a:chExt cx="7101974" cy="4971671"/>
          </a:xfrm>
        </p:grpSpPr>
        <p:sp>
          <p:nvSpPr>
            <p:cNvPr id="15" name="Rectangle 24">
              <a:extLst>
                <a:ext uri="{FF2B5EF4-FFF2-40B4-BE49-F238E27FC236}">
                  <a16:creationId xmlns:a16="http://schemas.microsoft.com/office/drawing/2014/main" id="{E1A67B57-5667-FA48-917C-C78355AE1799}"/>
                </a:ext>
              </a:extLst>
            </p:cNvPr>
            <p:cNvSpPr>
              <a:spLocks noChangeArrowheads="1"/>
            </p:cNvSpPr>
            <p:nvPr/>
          </p:nvSpPr>
          <p:spPr bwMode="auto">
            <a:xfrm>
              <a:off x="7114672" y="1076531"/>
              <a:ext cx="4762500" cy="3834138"/>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2100" dirty="0">
                <a:latin typeface="Avenir Book" panose="02000503020000020003" pitchFamily="2" charset="0"/>
              </a:endParaRPr>
            </a:p>
          </p:txBody>
        </p:sp>
        <p:sp>
          <p:nvSpPr>
            <p:cNvPr id="16" name="Text Box 27">
              <a:extLst>
                <a:ext uri="{FF2B5EF4-FFF2-40B4-BE49-F238E27FC236}">
                  <a16:creationId xmlns:a16="http://schemas.microsoft.com/office/drawing/2014/main" id="{28BDFD36-F0EA-AE43-BCF4-264196644585}"/>
                </a:ext>
              </a:extLst>
            </p:cNvPr>
            <p:cNvSpPr txBox="1">
              <a:spLocks noChangeArrowheads="1"/>
            </p:cNvSpPr>
            <p:nvPr/>
          </p:nvSpPr>
          <p:spPr bwMode="auto">
            <a:xfrm>
              <a:off x="7481230" y="5309538"/>
              <a:ext cx="4395942" cy="553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r>
                <a:rPr lang="en-US" sz="2100" dirty="0">
                  <a:latin typeface="Avenir Book" panose="02000503020000020003" pitchFamily="2" charset="0"/>
                </a:rPr>
                <a:t>Initial tadpole density (T)</a:t>
              </a:r>
            </a:p>
          </p:txBody>
        </p:sp>
        <mc:AlternateContent xmlns:mc="http://schemas.openxmlformats.org/markup-compatibility/2006" xmlns:a14="http://schemas.microsoft.com/office/drawing/2010/main">
          <mc:Choice Requires="a14">
            <p:sp>
              <p:nvSpPr>
                <p:cNvPr id="17" name="Text Box 27">
                  <a:extLst>
                    <a:ext uri="{FF2B5EF4-FFF2-40B4-BE49-F238E27FC236}">
                      <a16:creationId xmlns:a16="http://schemas.microsoft.com/office/drawing/2014/main" id="{33AE57E5-EFDA-8C4F-950F-6F07770E2362}"/>
                    </a:ext>
                  </a:extLst>
                </p:cNvPr>
                <p:cNvSpPr txBox="1">
                  <a:spLocks noChangeArrowheads="1"/>
                </p:cNvSpPr>
                <p:nvPr/>
              </p:nvSpPr>
              <p:spPr bwMode="auto">
                <a:xfrm rot="16200000">
                  <a:off x="3566015" y="2285714"/>
                  <a:ext cx="3834138" cy="1415772"/>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dist="35921" dir="2700000" algn="ctr" rotWithShape="0">
                          <a:schemeClr val="bg2"/>
                        </a:outerShdw>
                      </a:effectLst>
                    </a14:hiddenEffects>
                  </a:ext>
                </a:extLst>
              </p:spPr>
              <p:txBody>
                <a:bodyPr wrap="square">
                  <a:spAutoFit/>
                </a:bodyPr>
                <a:lstStyle/>
                <a:p>
                  <a:pPr algn="ctr"/>
                  <a:r>
                    <a:rPr lang="en-US" sz="2100" dirty="0">
                      <a:latin typeface="Avenir Book" panose="02000503020000020003" pitchFamily="2" charset="0"/>
                    </a:rPr>
                    <a:t>Proportion that survive to metamorphose, </a:t>
                  </a:r>
                  <a14:m>
                    <m:oMath xmlns:m="http://schemas.openxmlformats.org/officeDocument/2006/math">
                      <m:sSub>
                        <m:sSubPr>
                          <m:ctrlPr>
                            <a:rPr lang="en-US" sz="2100" i="1">
                              <a:latin typeface="Cambria Math" panose="02040503050406030204" pitchFamily="18" charset="0"/>
                            </a:rPr>
                          </m:ctrlPr>
                        </m:sSubPr>
                        <m:e>
                          <m:r>
                            <m:rPr>
                              <m:sty m:val="p"/>
                            </m:rPr>
                            <a:rPr lang="en-US" sz="2100">
                              <a:latin typeface="Cambria Math" panose="02040503050406030204" pitchFamily="18" charset="0"/>
                              <a:ea typeface="Cambria Math" panose="02040503050406030204" pitchFamily="18" charset="0"/>
                            </a:rPr>
                            <m:t>σ</m:t>
                          </m:r>
                        </m:e>
                        <m:sub>
                          <m:r>
                            <m:rPr>
                              <m:sty m:val="p"/>
                            </m:rPr>
                            <a:rPr lang="en-US" sz="2100">
                              <a:latin typeface="Cambria Math" panose="02040503050406030204" pitchFamily="18" charset="0"/>
                            </a:rPr>
                            <m:t>t</m:t>
                          </m:r>
                        </m:sub>
                      </m:sSub>
                    </m:oMath>
                  </a14:m>
                  <a:endParaRPr lang="en-US" sz="2100" dirty="0">
                    <a:latin typeface="Avenir Book" panose="02000503020000020003" pitchFamily="2" charset="0"/>
                  </a:endParaRPr>
                </a:p>
              </p:txBody>
            </p:sp>
          </mc:Choice>
          <mc:Fallback xmlns="">
            <p:sp>
              <p:nvSpPr>
                <p:cNvPr id="17" name="Text Box 27">
                  <a:extLst>
                    <a:ext uri="{FF2B5EF4-FFF2-40B4-BE49-F238E27FC236}">
                      <a16:creationId xmlns:a16="http://schemas.microsoft.com/office/drawing/2014/main" id="{33AE57E5-EFDA-8C4F-950F-6F07770E2362}"/>
                    </a:ext>
                  </a:extLst>
                </p:cNvPr>
                <p:cNvSpPr txBox="1">
                  <a:spLocks noRot="1" noChangeAspect="1" noMove="1" noResize="1" noEditPoints="1" noAdjustHandles="1" noChangeArrowheads="1" noChangeShapeType="1" noTextEdit="1"/>
                </p:cNvSpPr>
                <p:nvPr/>
              </p:nvSpPr>
              <p:spPr bwMode="auto">
                <a:xfrm rot="16200000">
                  <a:off x="3566015" y="2285714"/>
                  <a:ext cx="3834138" cy="1415772"/>
                </a:xfrm>
                <a:prstGeom prst="rect">
                  <a:avLst/>
                </a:prstGeom>
                <a:blipFill>
                  <a:blip r:embed="rId6"/>
                  <a:stretch>
                    <a:fillRect l="-4819" r="-10843"/>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8" name="TextBox 17">
              <a:extLst>
                <a:ext uri="{FF2B5EF4-FFF2-40B4-BE49-F238E27FC236}">
                  <a16:creationId xmlns:a16="http://schemas.microsoft.com/office/drawing/2014/main" id="{A7F68AA4-C753-FB45-AD53-C956C26EACA5}"/>
                </a:ext>
              </a:extLst>
            </p:cNvPr>
            <p:cNvSpPr txBox="1"/>
            <p:nvPr/>
          </p:nvSpPr>
          <p:spPr>
            <a:xfrm>
              <a:off x="6755599" y="891864"/>
              <a:ext cx="400109" cy="492443"/>
            </a:xfrm>
            <a:prstGeom prst="rect">
              <a:avLst/>
            </a:prstGeom>
            <a:noFill/>
          </p:spPr>
          <p:txBody>
            <a:bodyPr wrap="none" rtlCol="0">
              <a:spAutoFit/>
            </a:bodyPr>
            <a:lstStyle/>
            <a:p>
              <a:r>
                <a:rPr lang="en-US" sz="1800" dirty="0"/>
                <a:t>1</a:t>
              </a:r>
            </a:p>
          </p:txBody>
        </p:sp>
        <p:sp>
          <p:nvSpPr>
            <p:cNvPr id="19" name="TextBox 18">
              <a:extLst>
                <a:ext uri="{FF2B5EF4-FFF2-40B4-BE49-F238E27FC236}">
                  <a16:creationId xmlns:a16="http://schemas.microsoft.com/office/drawing/2014/main" id="{AD959CD2-4D63-164A-BF69-59FA9DF600D5}"/>
                </a:ext>
              </a:extLst>
            </p:cNvPr>
            <p:cNvSpPr txBox="1"/>
            <p:nvPr/>
          </p:nvSpPr>
          <p:spPr>
            <a:xfrm>
              <a:off x="6795705" y="4717907"/>
              <a:ext cx="400109" cy="492443"/>
            </a:xfrm>
            <a:prstGeom prst="rect">
              <a:avLst/>
            </a:prstGeom>
            <a:noFill/>
          </p:spPr>
          <p:txBody>
            <a:bodyPr wrap="none" rtlCol="0">
              <a:spAutoFit/>
            </a:bodyPr>
            <a:lstStyle/>
            <a:p>
              <a:r>
                <a:rPr lang="en-US" sz="1800" dirty="0"/>
                <a:t>0</a:t>
              </a:r>
            </a:p>
          </p:txBody>
        </p:sp>
        <p:sp>
          <p:nvSpPr>
            <p:cNvPr id="20" name="TextBox 19">
              <a:extLst>
                <a:ext uri="{FF2B5EF4-FFF2-40B4-BE49-F238E27FC236}">
                  <a16:creationId xmlns:a16="http://schemas.microsoft.com/office/drawing/2014/main" id="{B92D311A-B27D-A844-B271-7FF63FBE5981}"/>
                </a:ext>
              </a:extLst>
            </p:cNvPr>
            <p:cNvSpPr txBox="1"/>
            <p:nvPr/>
          </p:nvSpPr>
          <p:spPr>
            <a:xfrm>
              <a:off x="6948105" y="4870307"/>
              <a:ext cx="400109" cy="492443"/>
            </a:xfrm>
            <a:prstGeom prst="rect">
              <a:avLst/>
            </a:prstGeom>
            <a:noFill/>
          </p:spPr>
          <p:txBody>
            <a:bodyPr wrap="none" rtlCol="0">
              <a:spAutoFit/>
            </a:bodyPr>
            <a:lstStyle/>
            <a:p>
              <a:r>
                <a:rPr lang="en-US" sz="1800" dirty="0"/>
                <a:t>0</a:t>
              </a: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FE12D00-5FE3-9A45-AF26-6DD60F3FF1A6}"/>
                  </a:ext>
                </a:extLst>
              </p:cNvPr>
              <p:cNvSpPr txBox="1"/>
              <p:nvPr/>
            </p:nvSpPr>
            <p:spPr>
              <a:xfrm>
                <a:off x="4572000" y="1906610"/>
                <a:ext cx="8222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σ</m:t>
                          </m:r>
                        </m:e>
                        <m:sub>
                          <m:r>
                            <m:rPr>
                              <m:sty m:val="p"/>
                            </m:rPr>
                            <a:rPr lang="en-US" sz="1800">
                              <a:latin typeface="Cambria Math" panose="02040503050406030204" pitchFamily="18" charset="0"/>
                            </a:rPr>
                            <m:t>t</m:t>
                          </m:r>
                          <m:r>
                            <a:rPr lang="en-US" sz="1800" b="0" i="1" smtClean="0">
                              <a:latin typeface="Cambria Math" panose="02040503050406030204" pitchFamily="18" charset="0"/>
                            </a:rPr>
                            <m:t>𝑚𝑎𝑥</m:t>
                          </m:r>
                        </m:sub>
                      </m:sSub>
                    </m:oMath>
                  </m:oMathPara>
                </a14:m>
                <a:endParaRPr lang="en-US" sz="1800" dirty="0">
                  <a:latin typeface="Avenir Book" panose="02000503020000020003" pitchFamily="2" charset="0"/>
                </a:endParaRPr>
              </a:p>
            </p:txBody>
          </p:sp>
        </mc:Choice>
        <mc:Fallback xmlns="">
          <p:sp>
            <p:nvSpPr>
              <p:cNvPr id="2" name="TextBox 1">
                <a:extLst>
                  <a:ext uri="{FF2B5EF4-FFF2-40B4-BE49-F238E27FC236}">
                    <a16:creationId xmlns:a16="http://schemas.microsoft.com/office/drawing/2014/main" id="{3FE12D00-5FE3-9A45-AF26-6DD60F3FF1A6}"/>
                  </a:ext>
                </a:extLst>
              </p:cNvPr>
              <p:cNvSpPr txBox="1">
                <a:spLocks noRot="1" noChangeAspect="1" noMove="1" noResize="1" noEditPoints="1" noAdjustHandles="1" noChangeArrowheads="1" noChangeShapeType="1" noTextEdit="1"/>
              </p:cNvSpPr>
              <p:nvPr/>
            </p:nvSpPr>
            <p:spPr>
              <a:xfrm>
                <a:off x="4572000" y="1906610"/>
                <a:ext cx="822276"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44489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810" name="Object 2"/>
          <p:cNvGraphicFramePr>
            <a:graphicFrameLocks noChangeAspect="1"/>
          </p:cNvGraphicFramePr>
          <p:nvPr/>
        </p:nvGraphicFramePr>
        <p:xfrm>
          <a:off x="1177939" y="857250"/>
          <a:ext cx="7340981" cy="5273361"/>
        </p:xfrm>
        <a:graphic>
          <a:graphicData uri="http://schemas.openxmlformats.org/presentationml/2006/ole">
            <mc:AlternateContent xmlns:mc="http://schemas.openxmlformats.org/markup-compatibility/2006">
              <mc:Choice xmlns:v="urn:schemas-microsoft-com:vml" Requires="v">
                <p:oleObj spid="_x0000_s39941" name="Worksheet" r:id="rId4" imgW="11734800" imgH="8432800" progId="Excel.Sheet.8">
                  <p:embed/>
                </p:oleObj>
              </mc:Choice>
              <mc:Fallback>
                <p:oleObj name="Worksheet" r:id="rId4" imgW="11734800" imgH="8432800" progId="Excel.Sheet.8">
                  <p:embed/>
                  <p:pic>
                    <p:nvPicPr>
                      <p:cNvPr id="119810" name="Object 2"/>
                      <p:cNvPicPr>
                        <a:picLocks noChangeAspect="1" noChangeArrowheads="1"/>
                      </p:cNvPicPr>
                      <p:nvPr/>
                    </p:nvPicPr>
                    <p:blipFill>
                      <a:blip r:embed="rId5"/>
                      <a:srcRect/>
                      <a:stretch>
                        <a:fillRect/>
                      </a:stretch>
                    </p:blipFill>
                    <p:spPr bwMode="auto">
                      <a:xfrm>
                        <a:off x="1177939" y="857250"/>
                        <a:ext cx="7340981" cy="52733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19811" name="Text Box 3"/>
          <p:cNvSpPr txBox="1">
            <a:spLocks noChangeArrowheads="1"/>
          </p:cNvSpPr>
          <p:nvPr/>
        </p:nvSpPr>
        <p:spPr bwMode="auto">
          <a:xfrm>
            <a:off x="3771901" y="1314450"/>
            <a:ext cx="3520772" cy="415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spcBef>
                <a:spcPct val="0"/>
              </a:spcBef>
            </a:pPr>
            <a:r>
              <a:rPr lang="en-US" sz="2100" dirty="0" err="1">
                <a:latin typeface="Avenir Book" panose="02000503020000020003" pitchFamily="2" charset="0"/>
              </a:rPr>
              <a:t>Bufo</a:t>
            </a:r>
            <a:r>
              <a:rPr lang="en-US" sz="2100" dirty="0">
                <a:latin typeface="Avenir Book" panose="02000503020000020003" pitchFamily="2" charset="0"/>
              </a:rPr>
              <a:t> </a:t>
            </a:r>
            <a:r>
              <a:rPr lang="en-US" sz="2100" dirty="0" err="1">
                <a:latin typeface="Avenir Book" panose="02000503020000020003" pitchFamily="2" charset="0"/>
              </a:rPr>
              <a:t>americanus</a:t>
            </a:r>
            <a:r>
              <a:rPr lang="en-US" sz="2100" dirty="0">
                <a:latin typeface="Avenir Book" panose="02000503020000020003" pitchFamily="2" charset="0"/>
              </a:rPr>
              <a:t> </a:t>
            </a:r>
            <a:r>
              <a:rPr lang="en-US" sz="1800" dirty="0">
                <a:latin typeface="Avenir Book" panose="02000503020000020003" pitchFamily="2" charset="0"/>
              </a:rPr>
              <a:t>(</a:t>
            </a:r>
            <a:r>
              <a:rPr lang="en-US" sz="1650" dirty="0">
                <a:latin typeface="Avenir Book" panose="02000503020000020003" pitchFamily="2" charset="0"/>
              </a:rPr>
              <a:t>Wilbur 1977</a:t>
            </a:r>
            <a:r>
              <a:rPr lang="en-US" sz="1800" dirty="0">
                <a:latin typeface="Avenir Book" panose="02000503020000020003" pitchFamily="2" charset="0"/>
              </a:rPr>
              <a:t>)</a:t>
            </a:r>
          </a:p>
        </p:txBody>
      </p:sp>
      <p:pic>
        <p:nvPicPr>
          <p:cNvPr id="4102" name="Picture 6" descr="Tadpoles of common toa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15431" y="2024121"/>
            <a:ext cx="1899068" cy="1263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2031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0856"/>
            <a:ext cx="3753853" cy="4429125"/>
          </a:xfrm>
        </p:spPr>
        <p:txBody>
          <a:bodyPr>
            <a:normAutofit/>
          </a:bodyPr>
          <a:lstStyle/>
          <a:p>
            <a:pPr marL="0" indent="0">
              <a:buNone/>
            </a:pPr>
            <a:r>
              <a:rPr lang="en-US" sz="2800" dirty="0"/>
              <a:t>Problem 4:</a:t>
            </a:r>
          </a:p>
          <a:p>
            <a:pPr marL="0" indent="0">
              <a:buNone/>
            </a:pPr>
            <a:endParaRPr lang="en-US" sz="2800" dirty="0"/>
          </a:p>
          <a:p>
            <a:pPr marL="0" indent="0">
              <a:buNone/>
            </a:pPr>
            <a:r>
              <a:rPr lang="en-US" sz="2800" dirty="0"/>
              <a:t>Draw the relationship between “The number of tadpoles that survive to metamorphose” (on the y-axis) versus “The initial number of tadpoles” (on the x-axis) </a:t>
            </a:r>
          </a:p>
        </p:txBody>
      </p:sp>
      <p:grpSp>
        <p:nvGrpSpPr>
          <p:cNvPr id="20" name="Group 19">
            <a:extLst>
              <a:ext uri="{FF2B5EF4-FFF2-40B4-BE49-F238E27FC236}">
                <a16:creationId xmlns:a16="http://schemas.microsoft.com/office/drawing/2014/main" id="{F08D7F50-95B2-684C-9483-558FA3F5001F}"/>
              </a:ext>
            </a:extLst>
          </p:cNvPr>
          <p:cNvGrpSpPr/>
          <p:nvPr/>
        </p:nvGrpSpPr>
        <p:grpSpPr>
          <a:xfrm>
            <a:off x="4315514" y="3034100"/>
            <a:ext cx="4592365" cy="3590254"/>
            <a:chOff x="5754018" y="1076530"/>
            <a:chExt cx="6123154" cy="4787005"/>
          </a:xfrm>
        </p:grpSpPr>
        <p:sp>
          <p:nvSpPr>
            <p:cNvPr id="10" name="Rectangle 24">
              <a:extLst>
                <a:ext uri="{FF2B5EF4-FFF2-40B4-BE49-F238E27FC236}">
                  <a16:creationId xmlns:a16="http://schemas.microsoft.com/office/drawing/2014/main" id="{A4965CA1-E7BE-C948-9E50-A733E4C55DBC}"/>
                </a:ext>
              </a:extLst>
            </p:cNvPr>
            <p:cNvSpPr>
              <a:spLocks noChangeArrowheads="1"/>
            </p:cNvSpPr>
            <p:nvPr/>
          </p:nvSpPr>
          <p:spPr bwMode="auto">
            <a:xfrm>
              <a:off x="7114672" y="1076531"/>
              <a:ext cx="4762500" cy="3834138"/>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2100" dirty="0">
                <a:latin typeface="Avenir Book" panose="02000503020000020003" pitchFamily="2" charset="0"/>
              </a:endParaRPr>
            </a:p>
          </p:txBody>
        </p:sp>
        <p:sp>
          <p:nvSpPr>
            <p:cNvPr id="14" name="Text Box 27">
              <a:extLst>
                <a:ext uri="{FF2B5EF4-FFF2-40B4-BE49-F238E27FC236}">
                  <a16:creationId xmlns:a16="http://schemas.microsoft.com/office/drawing/2014/main" id="{361DFD47-ABD5-D443-B8B4-D0197446E84E}"/>
                </a:ext>
              </a:extLst>
            </p:cNvPr>
            <p:cNvSpPr txBox="1">
              <a:spLocks noChangeArrowheads="1"/>
            </p:cNvSpPr>
            <p:nvPr/>
          </p:nvSpPr>
          <p:spPr bwMode="auto">
            <a:xfrm>
              <a:off x="7481230" y="5309538"/>
              <a:ext cx="4395942" cy="553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r>
                <a:rPr lang="en-US" sz="2100" dirty="0">
                  <a:latin typeface="Avenir Book" panose="02000503020000020003" pitchFamily="2" charset="0"/>
                </a:rPr>
                <a:t>Initial tadpole density (</a:t>
              </a:r>
              <a:r>
                <a:rPr lang="en-US" sz="2100" dirty="0">
                  <a:solidFill>
                    <a:srgbClr val="C00000"/>
                  </a:solidFill>
                  <a:latin typeface="Avenir Book" panose="02000503020000020003" pitchFamily="2" charset="0"/>
                </a:rPr>
                <a:t>T</a:t>
              </a:r>
              <a:r>
                <a:rPr lang="en-US" sz="2100" dirty="0">
                  <a:latin typeface="Avenir Book" panose="02000503020000020003" pitchFamily="2" charset="0"/>
                </a:rPr>
                <a:t>)</a:t>
              </a:r>
            </a:p>
          </p:txBody>
        </p:sp>
        <mc:AlternateContent xmlns:mc="http://schemas.openxmlformats.org/markup-compatibility/2006" xmlns:a14="http://schemas.microsoft.com/office/drawing/2010/main">
          <mc:Choice Requires="a14">
            <p:sp>
              <p:nvSpPr>
                <p:cNvPr id="16" name="Text Box 27">
                  <a:extLst>
                    <a:ext uri="{FF2B5EF4-FFF2-40B4-BE49-F238E27FC236}">
                      <a16:creationId xmlns:a16="http://schemas.microsoft.com/office/drawing/2014/main" id="{8B7F43FB-34BA-D540-A827-DAC79380A43F}"/>
                    </a:ext>
                  </a:extLst>
                </p:cNvPr>
                <p:cNvSpPr txBox="1">
                  <a:spLocks noChangeArrowheads="1"/>
                </p:cNvSpPr>
                <p:nvPr/>
              </p:nvSpPr>
              <p:spPr bwMode="auto">
                <a:xfrm rot="16200000">
                  <a:off x="4329392" y="2501156"/>
                  <a:ext cx="3834138" cy="984885"/>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dist="35921" dir="2700000" algn="ctr" rotWithShape="0">
                          <a:schemeClr val="bg2"/>
                        </a:outerShdw>
                      </a:effectLst>
                    </a14:hiddenEffects>
                  </a:ext>
                </a:extLst>
              </p:spPr>
              <p:txBody>
                <a:bodyPr wrap="square">
                  <a:spAutoFit/>
                </a:bodyPr>
                <a:lstStyle/>
                <a:p>
                  <a:pPr algn="ctr"/>
                  <a:r>
                    <a:rPr lang="en-US" sz="2100" dirty="0">
                      <a:latin typeface="Avenir Book" panose="02000503020000020003" pitchFamily="2" charset="0"/>
                    </a:rPr>
                    <a:t>Number that survive to metamorphose, T</a:t>
                  </a:r>
                  <a14:m>
                    <m:oMath xmlns:m="http://schemas.openxmlformats.org/officeDocument/2006/math">
                      <m:sSub>
                        <m:sSubPr>
                          <m:ctrlPr>
                            <a:rPr lang="en-US" sz="2100" i="1">
                              <a:latin typeface="Cambria Math" panose="02040503050406030204" pitchFamily="18" charset="0"/>
                            </a:rPr>
                          </m:ctrlPr>
                        </m:sSubPr>
                        <m:e>
                          <m:r>
                            <m:rPr>
                              <m:sty m:val="p"/>
                            </m:rPr>
                            <a:rPr lang="en-US" sz="2100">
                              <a:latin typeface="Cambria Math" panose="02040503050406030204" pitchFamily="18" charset="0"/>
                              <a:ea typeface="Cambria Math" panose="02040503050406030204" pitchFamily="18" charset="0"/>
                            </a:rPr>
                            <m:t>σ</m:t>
                          </m:r>
                        </m:e>
                        <m:sub>
                          <m:r>
                            <m:rPr>
                              <m:sty m:val="p"/>
                            </m:rPr>
                            <a:rPr lang="en-US" sz="2100">
                              <a:latin typeface="Cambria Math" panose="02040503050406030204" pitchFamily="18" charset="0"/>
                            </a:rPr>
                            <m:t>t</m:t>
                          </m:r>
                        </m:sub>
                      </m:sSub>
                    </m:oMath>
                  </a14:m>
                  <a:endParaRPr lang="en-US" sz="2100" dirty="0">
                    <a:latin typeface="Avenir Book" panose="02000503020000020003" pitchFamily="2" charset="0"/>
                  </a:endParaRPr>
                </a:p>
              </p:txBody>
            </p:sp>
          </mc:Choice>
          <mc:Fallback xmlns="">
            <p:sp>
              <p:nvSpPr>
                <p:cNvPr id="16" name="Text Box 27">
                  <a:extLst>
                    <a:ext uri="{FF2B5EF4-FFF2-40B4-BE49-F238E27FC236}">
                      <a16:creationId xmlns:a16="http://schemas.microsoft.com/office/drawing/2014/main" id="{8B7F43FB-34BA-D540-A827-DAC79380A43F}"/>
                    </a:ext>
                  </a:extLst>
                </p:cNvPr>
                <p:cNvSpPr txBox="1">
                  <a:spLocks noRot="1" noChangeAspect="1" noMove="1" noResize="1" noEditPoints="1" noAdjustHandles="1" noChangeArrowheads="1" noChangeShapeType="1" noTextEdit="1"/>
                </p:cNvSpPr>
                <p:nvPr/>
              </p:nvSpPr>
              <p:spPr bwMode="auto">
                <a:xfrm rot="16200000">
                  <a:off x="4329392" y="2501156"/>
                  <a:ext cx="3834138" cy="984885"/>
                </a:xfrm>
                <a:prstGeom prst="rect">
                  <a:avLst/>
                </a:prstGeom>
                <a:blipFill>
                  <a:blip r:embed="rId3"/>
                  <a:stretch>
                    <a:fillRect l="-5172" t="-442" r="-15517" b="-1770"/>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8" name="TextBox 17">
              <a:extLst>
                <a:ext uri="{FF2B5EF4-FFF2-40B4-BE49-F238E27FC236}">
                  <a16:creationId xmlns:a16="http://schemas.microsoft.com/office/drawing/2014/main" id="{0370C6A5-9296-C74D-8509-37869AB328F9}"/>
                </a:ext>
              </a:extLst>
            </p:cNvPr>
            <p:cNvSpPr txBox="1"/>
            <p:nvPr/>
          </p:nvSpPr>
          <p:spPr>
            <a:xfrm>
              <a:off x="6795705" y="4717907"/>
              <a:ext cx="400109" cy="492443"/>
            </a:xfrm>
            <a:prstGeom prst="rect">
              <a:avLst/>
            </a:prstGeom>
            <a:noFill/>
          </p:spPr>
          <p:txBody>
            <a:bodyPr wrap="none" rtlCol="0">
              <a:spAutoFit/>
            </a:bodyPr>
            <a:lstStyle/>
            <a:p>
              <a:r>
                <a:rPr lang="en-US" sz="1800" dirty="0"/>
                <a:t>0</a:t>
              </a:r>
            </a:p>
          </p:txBody>
        </p:sp>
        <p:sp>
          <p:nvSpPr>
            <p:cNvPr id="19" name="TextBox 18">
              <a:extLst>
                <a:ext uri="{FF2B5EF4-FFF2-40B4-BE49-F238E27FC236}">
                  <a16:creationId xmlns:a16="http://schemas.microsoft.com/office/drawing/2014/main" id="{BBF9AED6-EE89-5E47-96BA-639748B9B0E4}"/>
                </a:ext>
              </a:extLst>
            </p:cNvPr>
            <p:cNvSpPr txBox="1"/>
            <p:nvPr/>
          </p:nvSpPr>
          <p:spPr>
            <a:xfrm>
              <a:off x="6948105" y="4870307"/>
              <a:ext cx="400109" cy="492443"/>
            </a:xfrm>
            <a:prstGeom prst="rect">
              <a:avLst/>
            </a:prstGeom>
            <a:noFill/>
          </p:spPr>
          <p:txBody>
            <a:bodyPr wrap="none" rtlCol="0">
              <a:spAutoFit/>
            </a:bodyPr>
            <a:lstStyle/>
            <a:p>
              <a:r>
                <a:rPr lang="en-US" sz="1800" dirty="0"/>
                <a:t>0</a:t>
              </a:r>
            </a:p>
          </p:txBody>
        </p:sp>
      </p:grpSp>
    </p:spTree>
    <p:extLst>
      <p:ext uri="{BB962C8B-B14F-4D97-AF65-F5344CB8AC3E}">
        <p14:creationId xmlns:p14="http://schemas.microsoft.com/office/powerpoint/2010/main" val="42440118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33520" y="2324483"/>
                <a:ext cx="1738617" cy="9462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a:latin typeface="Cambria Math" panose="02040503050406030204" pitchFamily="18" charset="0"/>
                            </a:rPr>
                          </m:ctrlPr>
                        </m:fPr>
                        <m:num>
                          <m:r>
                            <a:rPr lang="en-US" sz="3000" i="1">
                              <a:solidFill>
                                <a:srgbClr val="C00000"/>
                              </a:solidFill>
                              <a:latin typeface="Cambria Math" panose="02040503050406030204" pitchFamily="18" charset="0"/>
                              <a:ea typeface="Cambria Math" panose="02040503050406030204" pitchFamily="18" charset="0"/>
                            </a:rPr>
                            <m:t>𝑇</m:t>
                          </m:r>
                          <m:sSub>
                            <m:sSubPr>
                              <m:ctrlPr>
                                <a:rPr lang="en-US" sz="3000" i="1">
                                  <a:solidFill>
                                    <a:srgbClr val="0070C0"/>
                                  </a:solidFill>
                                  <a:latin typeface="Cambria Math" panose="02040503050406030204" pitchFamily="18" charset="0"/>
                                  <a:ea typeface="Cambria Math" panose="02040503050406030204" pitchFamily="18" charset="0"/>
                                </a:rPr>
                              </m:ctrlPr>
                            </m:sSubPr>
                            <m:e>
                              <m:r>
                                <a:rPr lang="en-US" sz="3000" i="1">
                                  <a:solidFill>
                                    <a:srgbClr val="0070C0"/>
                                  </a:solidFill>
                                  <a:latin typeface="Cambria Math" panose="02040503050406030204" pitchFamily="18" charset="0"/>
                                  <a:ea typeface="Cambria Math" panose="02040503050406030204" pitchFamily="18" charset="0"/>
                                </a:rPr>
                                <m:t>𝜎</m:t>
                              </m:r>
                            </m:e>
                            <m:sub>
                              <m:r>
                                <a:rPr lang="en-US" sz="3000" i="1">
                                  <a:solidFill>
                                    <a:srgbClr val="0070C0"/>
                                  </a:solidFill>
                                  <a:latin typeface="Cambria Math" panose="02040503050406030204" pitchFamily="18" charset="0"/>
                                  <a:ea typeface="Cambria Math" panose="02040503050406030204" pitchFamily="18" charset="0"/>
                                </a:rPr>
                                <m:t>𝑡𝑚𝑎𝑥</m:t>
                              </m:r>
                            </m:sub>
                          </m:sSub>
                        </m:num>
                        <m:den>
                          <m:sSup>
                            <m:sSupPr>
                              <m:ctrlPr>
                                <a:rPr lang="en-US" sz="3000" i="1">
                                  <a:latin typeface="Cambria Math" panose="02040503050406030204" pitchFamily="18" charset="0"/>
                                </a:rPr>
                              </m:ctrlPr>
                            </m:sSupPr>
                            <m:e>
                              <m:r>
                                <a:rPr lang="en-US" sz="3000" i="1">
                                  <a:latin typeface="Cambria Math" panose="02040503050406030204" pitchFamily="18" charset="0"/>
                                </a:rPr>
                                <m:t>(</m:t>
                              </m:r>
                              <m:r>
                                <a:rPr lang="en-US" sz="3000" i="1">
                                  <a:solidFill>
                                    <a:srgbClr val="0070C0"/>
                                  </a:solidFill>
                                  <a:latin typeface="Cambria Math" panose="02040503050406030204" pitchFamily="18" charset="0"/>
                                </a:rPr>
                                <m:t>1+</m:t>
                              </m:r>
                              <m:r>
                                <a:rPr lang="en-US" sz="3000" i="1">
                                  <a:solidFill>
                                    <a:srgbClr val="0070C0"/>
                                  </a:solidFill>
                                  <a:latin typeface="Cambria Math" panose="02040503050406030204" pitchFamily="18" charset="0"/>
                                </a:rPr>
                                <m:t>𝑑𝑇</m:t>
                              </m:r>
                              <m:r>
                                <a:rPr lang="en-US" sz="3000" i="1">
                                  <a:latin typeface="Cambria Math" panose="02040503050406030204" pitchFamily="18" charset="0"/>
                                </a:rPr>
                                <m:t>)</m:t>
                              </m:r>
                            </m:e>
                            <m:sup>
                              <m:r>
                                <a:rPr lang="en-US" sz="3000" i="1">
                                  <a:solidFill>
                                    <a:srgbClr val="0070C0"/>
                                  </a:solidFill>
                                  <a:latin typeface="Cambria Math" panose="02040503050406030204" pitchFamily="18" charset="0"/>
                                  <a:ea typeface="Cambria Math" panose="02040503050406030204" pitchFamily="18" charset="0"/>
                                </a:rPr>
                                <m:t>𝛾</m:t>
                              </m:r>
                            </m:sup>
                          </m:sSup>
                        </m:den>
                      </m:f>
                    </m:oMath>
                  </m:oMathPara>
                </a14:m>
                <a:endParaRPr lang="en-US" sz="3000" dirty="0"/>
              </a:p>
            </p:txBody>
          </p:sp>
        </mc:Choice>
        <mc:Fallback xmlns="">
          <p:sp>
            <p:nvSpPr>
              <p:cNvPr id="4" name="TextBox 3"/>
              <p:cNvSpPr txBox="1">
                <a:spLocks noRot="1" noChangeAspect="1" noMove="1" noResize="1" noEditPoints="1" noAdjustHandles="1" noChangeArrowheads="1" noChangeShapeType="1" noTextEdit="1"/>
              </p:cNvSpPr>
              <p:nvPr/>
            </p:nvSpPr>
            <p:spPr>
              <a:xfrm>
                <a:off x="433520" y="2324483"/>
                <a:ext cx="1738617" cy="946285"/>
              </a:xfrm>
              <a:prstGeom prst="rect">
                <a:avLst/>
              </a:prstGeom>
              <a:blipFill>
                <a:blip r:embed="rId3"/>
                <a:stretch>
                  <a:fillRect l="-7353" t="-1333" r="-1471" b="-18667"/>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6AFD23A1-DFBA-DE48-A984-4028916F6C27}"/>
              </a:ext>
            </a:extLst>
          </p:cNvPr>
          <p:cNvGrpSpPr/>
          <p:nvPr/>
        </p:nvGrpSpPr>
        <p:grpSpPr>
          <a:xfrm>
            <a:off x="4457700" y="1495807"/>
            <a:ext cx="3571875" cy="3422949"/>
            <a:chOff x="4457700" y="1495807"/>
            <a:chExt cx="3571875" cy="3422949"/>
          </a:xfrm>
        </p:grpSpPr>
        <p:sp>
          <p:nvSpPr>
            <p:cNvPr id="10" name="Rectangle 24"/>
            <p:cNvSpPr>
              <a:spLocks noChangeArrowheads="1"/>
            </p:cNvSpPr>
            <p:nvPr/>
          </p:nvSpPr>
          <p:spPr bwMode="auto">
            <a:xfrm>
              <a:off x="4457700" y="1495807"/>
              <a:ext cx="3571875" cy="2875604"/>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2100"/>
            </a:p>
          </p:txBody>
        </p:sp>
        <p:sp>
          <p:nvSpPr>
            <p:cNvPr id="11" name="Line 25"/>
            <p:cNvSpPr>
              <a:spLocks noChangeShapeType="1"/>
            </p:cNvSpPr>
            <p:nvPr/>
          </p:nvSpPr>
          <p:spPr bwMode="auto">
            <a:xfrm flipV="1">
              <a:off x="4457700" y="1887935"/>
              <a:ext cx="2678906" cy="2483476"/>
            </a:xfrm>
            <a:prstGeom prst="line">
              <a:avLst/>
            </a:prstGeom>
            <a:noFill/>
            <a:ln w="38100">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2100"/>
            </a:p>
          </p:txBody>
        </p:sp>
        <p:sp>
          <p:nvSpPr>
            <p:cNvPr id="7" name="Text Box 27"/>
            <p:cNvSpPr txBox="1">
              <a:spLocks noChangeArrowheads="1"/>
            </p:cNvSpPr>
            <p:nvPr/>
          </p:nvSpPr>
          <p:spPr bwMode="auto">
            <a:xfrm>
              <a:off x="4732619" y="4502120"/>
              <a:ext cx="3022038" cy="4166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r>
                <a:rPr lang="en-US" sz="2100" dirty="0"/>
                <a:t>Initial tadpole density (</a:t>
              </a:r>
              <a:r>
                <a:rPr lang="en-US" sz="2100" b="1" dirty="0">
                  <a:solidFill>
                    <a:srgbClr val="C00000"/>
                  </a:solidFill>
                </a:rPr>
                <a:t>T</a:t>
              </a:r>
              <a:r>
                <a:rPr lang="en-US" sz="2100" dirty="0"/>
                <a:t>)</a:t>
              </a:r>
            </a:p>
          </p:txBody>
        </p:sp>
        <p:sp>
          <p:nvSpPr>
            <p:cNvPr id="8" name="Text Box 28"/>
            <p:cNvSpPr txBox="1">
              <a:spLocks noChangeArrowheads="1"/>
            </p:cNvSpPr>
            <p:nvPr/>
          </p:nvSpPr>
          <p:spPr bwMode="auto">
            <a:xfrm>
              <a:off x="6497886" y="1887935"/>
              <a:ext cx="793750" cy="4166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a:r>
                <a:rPr lang="en-US" sz="2100" b="1" dirty="0">
                  <a:solidFill>
                    <a:srgbClr val="C00000"/>
                  </a:solidFill>
                </a:rPr>
                <a:t>T</a:t>
              </a:r>
            </a:p>
          </p:txBody>
        </p:sp>
      </p:grpSp>
      <p:pic>
        <p:nvPicPr>
          <p:cNvPr id="13" name="Picture 12" descr="tadpolessqua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126" y="3908063"/>
            <a:ext cx="1927425" cy="1972369"/>
          </a:xfrm>
          <a:prstGeom prst="rect">
            <a:avLst/>
          </a:prstGeom>
          <a:noFill/>
          <a:ln w="50800">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grpSp>
        <p:nvGrpSpPr>
          <p:cNvPr id="3" name="Group 2">
            <a:extLst>
              <a:ext uri="{FF2B5EF4-FFF2-40B4-BE49-F238E27FC236}">
                <a16:creationId xmlns:a16="http://schemas.microsoft.com/office/drawing/2014/main" id="{66D500E6-1183-9B48-9AD7-10EE27C83D81}"/>
              </a:ext>
            </a:extLst>
          </p:cNvPr>
          <p:cNvGrpSpPr/>
          <p:nvPr/>
        </p:nvGrpSpPr>
        <p:grpSpPr>
          <a:xfrm>
            <a:off x="4481764" y="1901060"/>
            <a:ext cx="3435017" cy="2451486"/>
            <a:chOff x="4481764" y="1901060"/>
            <a:chExt cx="3435017" cy="2451486"/>
          </a:xfrm>
        </p:grpSpPr>
        <p:sp>
          <p:nvSpPr>
            <p:cNvPr id="9" name="Text Box 29"/>
            <p:cNvSpPr txBox="1">
              <a:spLocks noChangeArrowheads="1"/>
            </p:cNvSpPr>
            <p:nvPr/>
          </p:nvSpPr>
          <p:spPr bwMode="auto">
            <a:xfrm>
              <a:off x="5697934" y="3516354"/>
              <a:ext cx="1885156" cy="4166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a:r>
                <a:rPr lang="en-US" sz="2100" b="1" dirty="0">
                  <a:solidFill>
                    <a:srgbClr val="0070C0"/>
                  </a:solidFill>
                </a:rPr>
                <a:t>survival</a:t>
              </a:r>
            </a:p>
          </p:txBody>
        </p:sp>
        <p:sp>
          <p:nvSpPr>
            <p:cNvPr id="14" name="Freeform 26">
              <a:extLst>
                <a:ext uri="{FF2B5EF4-FFF2-40B4-BE49-F238E27FC236}">
                  <a16:creationId xmlns:a16="http://schemas.microsoft.com/office/drawing/2014/main" id="{8E30DE35-9AB8-EF4A-B848-90E36CFE49F9}"/>
                </a:ext>
              </a:extLst>
            </p:cNvPr>
            <p:cNvSpPr>
              <a:spLocks/>
            </p:cNvSpPr>
            <p:nvPr/>
          </p:nvSpPr>
          <p:spPr bwMode="auto">
            <a:xfrm>
              <a:off x="4481764" y="1901060"/>
              <a:ext cx="3435017" cy="2451486"/>
            </a:xfrm>
            <a:custGeom>
              <a:avLst/>
              <a:gdLst>
                <a:gd name="T0" fmla="*/ 0 w 1296"/>
                <a:gd name="T1" fmla="*/ 0 h 960"/>
                <a:gd name="T2" fmla="*/ 336 w 1296"/>
                <a:gd name="T3" fmla="*/ 672 h 960"/>
                <a:gd name="T4" fmla="*/ 1296 w 1296"/>
                <a:gd name="T5" fmla="*/ 960 h 960"/>
                <a:gd name="connsiteX0" fmla="*/ 0 w 10000"/>
                <a:gd name="connsiteY0" fmla="*/ 0 h 10000"/>
                <a:gd name="connsiteX1" fmla="*/ 2593 w 10000"/>
                <a:gd name="connsiteY1" fmla="*/ 7000 h 10000"/>
                <a:gd name="connsiteX2" fmla="*/ 6112 w 10000"/>
                <a:gd name="connsiteY2" fmla="*/ 9480 h 10000"/>
                <a:gd name="connsiteX3" fmla="*/ 10000 w 10000"/>
                <a:gd name="connsiteY3" fmla="*/ 10000 h 10000"/>
                <a:gd name="connsiteX0" fmla="*/ 0 w 10000"/>
                <a:gd name="connsiteY0" fmla="*/ 0 h 10000"/>
                <a:gd name="connsiteX1" fmla="*/ 2593 w 10000"/>
                <a:gd name="connsiteY1" fmla="*/ 7000 h 10000"/>
                <a:gd name="connsiteX2" fmla="*/ 6112 w 10000"/>
                <a:gd name="connsiteY2" fmla="*/ 9480 h 10000"/>
                <a:gd name="connsiteX3" fmla="*/ 10000 w 10000"/>
                <a:gd name="connsiteY3" fmla="*/ 10000 h 10000"/>
                <a:gd name="connsiteX0" fmla="*/ 0 w 10000"/>
                <a:gd name="connsiteY0" fmla="*/ 0 h 10000"/>
                <a:gd name="connsiteX1" fmla="*/ 2593 w 10000"/>
                <a:gd name="connsiteY1" fmla="*/ 7000 h 10000"/>
                <a:gd name="connsiteX2" fmla="*/ 6112 w 10000"/>
                <a:gd name="connsiteY2" fmla="*/ 9480 h 10000"/>
                <a:gd name="connsiteX3" fmla="*/ 10000 w 10000"/>
                <a:gd name="connsiteY3" fmla="*/ 10000 h 10000"/>
                <a:gd name="connsiteX0" fmla="*/ 0 w 10000"/>
                <a:gd name="connsiteY0" fmla="*/ 0 h 10000"/>
                <a:gd name="connsiteX1" fmla="*/ 2593 w 10000"/>
                <a:gd name="connsiteY1" fmla="*/ 7000 h 10000"/>
                <a:gd name="connsiteX2" fmla="*/ 6112 w 10000"/>
                <a:gd name="connsiteY2" fmla="*/ 9480 h 10000"/>
                <a:gd name="connsiteX3" fmla="*/ 10000 w 10000"/>
                <a:gd name="connsiteY3" fmla="*/ 10000 h 10000"/>
                <a:gd name="connsiteX0" fmla="*/ 0 w 10000"/>
                <a:gd name="connsiteY0" fmla="*/ 0 h 10000"/>
                <a:gd name="connsiteX1" fmla="*/ 2593 w 10000"/>
                <a:gd name="connsiteY1" fmla="*/ 7000 h 10000"/>
                <a:gd name="connsiteX2" fmla="*/ 6112 w 10000"/>
                <a:gd name="connsiteY2" fmla="*/ 9480 h 10000"/>
                <a:gd name="connsiteX3" fmla="*/ 10000 w 10000"/>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000" h="10000">
                  <a:moveTo>
                    <a:pt x="0" y="0"/>
                  </a:moveTo>
                  <a:cubicBezTo>
                    <a:pt x="463" y="2667"/>
                    <a:pt x="926" y="5333"/>
                    <a:pt x="2593" y="7000"/>
                  </a:cubicBezTo>
                  <a:cubicBezTo>
                    <a:pt x="3857" y="8327"/>
                    <a:pt x="4808" y="9127"/>
                    <a:pt x="6112" y="9480"/>
                  </a:cubicBezTo>
                  <a:cubicBezTo>
                    <a:pt x="7591" y="9980"/>
                    <a:pt x="9352" y="10003"/>
                    <a:pt x="10000" y="10000"/>
                  </a:cubicBezTo>
                </a:path>
              </a:pathLst>
            </a:custGeom>
            <a:noFill/>
            <a:ln w="38100">
              <a:solidFill>
                <a:srgbClr val="0070C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2100" dirty="0">
                <a:latin typeface="Avenir Book" panose="02000503020000020003" pitchFamily="2" charset="0"/>
              </a:endParaRPr>
            </a:p>
          </p:txBody>
        </p:sp>
      </p:grpSp>
    </p:spTree>
    <p:extLst>
      <p:ext uri="{BB962C8B-B14F-4D97-AF65-F5344CB8AC3E}">
        <p14:creationId xmlns:p14="http://schemas.microsoft.com/office/powerpoint/2010/main" val="180929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146" name="Object 4"/>
          <p:cNvGraphicFramePr>
            <a:graphicFrameLocks noChangeAspect="1"/>
          </p:cNvGraphicFramePr>
          <p:nvPr>
            <p:extLst>
              <p:ext uri="{D42A27DB-BD31-4B8C-83A1-F6EECF244321}">
                <p14:modId xmlns:p14="http://schemas.microsoft.com/office/powerpoint/2010/main" val="1860002640"/>
              </p:ext>
            </p:extLst>
          </p:nvPr>
        </p:nvGraphicFramePr>
        <p:xfrm>
          <a:off x="2424113" y="73025"/>
          <a:ext cx="6581775" cy="4305300"/>
        </p:xfrm>
        <a:graphic>
          <a:graphicData uri="http://schemas.openxmlformats.org/presentationml/2006/ole">
            <mc:AlternateContent xmlns:mc="http://schemas.openxmlformats.org/markup-compatibility/2006">
              <mc:Choice xmlns:v="urn:schemas-microsoft-com:vml" Requires="v">
                <p:oleObj spid="_x0000_s1044" name="Equation" r:id="rId3" imgW="2679700" imgH="1752600" progId="Equation.3">
                  <p:embed/>
                </p:oleObj>
              </mc:Choice>
              <mc:Fallback>
                <p:oleObj name="Equation" r:id="rId3" imgW="2679700" imgH="1752600" progId="Equation.3">
                  <p:embed/>
                  <p:pic>
                    <p:nvPicPr>
                      <p:cNvPr id="0" name=""/>
                      <p:cNvPicPr>
                        <a:picLocks noChangeAspect="1" noChangeArrowheads="1"/>
                      </p:cNvPicPr>
                      <p:nvPr/>
                    </p:nvPicPr>
                    <p:blipFill>
                      <a:blip r:embed="rId4"/>
                      <a:srcRect/>
                      <a:stretch>
                        <a:fillRect/>
                      </a:stretch>
                    </p:blipFill>
                    <p:spPr bwMode="auto">
                      <a:xfrm>
                        <a:off x="2424113" y="73025"/>
                        <a:ext cx="6581775" cy="43053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pSp>
        <p:nvGrpSpPr>
          <p:cNvPr id="6147" name="Group 5"/>
          <p:cNvGrpSpPr>
            <a:grpSpLocks noChangeAspect="1"/>
          </p:cNvGrpSpPr>
          <p:nvPr/>
        </p:nvGrpSpPr>
        <p:grpSpPr bwMode="auto">
          <a:xfrm>
            <a:off x="1636713" y="5414963"/>
            <a:ext cx="857250" cy="833437"/>
            <a:chOff x="1758" y="2400"/>
            <a:chExt cx="838" cy="816"/>
          </a:xfrm>
        </p:grpSpPr>
        <p:sp>
          <p:nvSpPr>
            <p:cNvPr id="6197" name="Oval 6"/>
            <p:cNvSpPr>
              <a:spLocks noChangeAspect="1" noChangeArrowheads="1"/>
            </p:cNvSpPr>
            <p:nvPr/>
          </p:nvSpPr>
          <p:spPr bwMode="auto">
            <a:xfrm>
              <a:off x="1776" y="2400"/>
              <a:ext cx="816" cy="81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198" name="Text Box 7"/>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2</a:t>
              </a:r>
            </a:p>
          </p:txBody>
        </p:sp>
      </p:grpSp>
      <p:grpSp>
        <p:nvGrpSpPr>
          <p:cNvPr id="6148" name="Group 8"/>
          <p:cNvGrpSpPr>
            <a:grpSpLocks noChangeAspect="1"/>
          </p:cNvGrpSpPr>
          <p:nvPr/>
        </p:nvGrpSpPr>
        <p:grpSpPr bwMode="auto">
          <a:xfrm>
            <a:off x="2895600" y="5414963"/>
            <a:ext cx="855663" cy="833437"/>
            <a:chOff x="1758" y="2400"/>
            <a:chExt cx="838" cy="816"/>
          </a:xfrm>
        </p:grpSpPr>
        <p:sp>
          <p:nvSpPr>
            <p:cNvPr id="6195" name="Oval 9"/>
            <p:cNvSpPr>
              <a:spLocks noChangeAspect="1" noChangeArrowheads="1"/>
            </p:cNvSpPr>
            <p:nvPr/>
          </p:nvSpPr>
          <p:spPr bwMode="auto">
            <a:xfrm>
              <a:off x="1776" y="2400"/>
              <a:ext cx="816" cy="81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196" name="Text Box 10"/>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3</a:t>
              </a:r>
            </a:p>
          </p:txBody>
        </p:sp>
      </p:grpSp>
      <p:grpSp>
        <p:nvGrpSpPr>
          <p:cNvPr id="6149" name="Group 11"/>
          <p:cNvGrpSpPr>
            <a:grpSpLocks noChangeAspect="1"/>
          </p:cNvGrpSpPr>
          <p:nvPr/>
        </p:nvGrpSpPr>
        <p:grpSpPr bwMode="auto">
          <a:xfrm>
            <a:off x="381000" y="5414963"/>
            <a:ext cx="855663" cy="833437"/>
            <a:chOff x="1758" y="2400"/>
            <a:chExt cx="838" cy="816"/>
          </a:xfrm>
        </p:grpSpPr>
        <p:sp>
          <p:nvSpPr>
            <p:cNvPr id="6193" name="Oval 12"/>
            <p:cNvSpPr>
              <a:spLocks noChangeAspect="1" noChangeArrowheads="1"/>
            </p:cNvSpPr>
            <p:nvPr/>
          </p:nvSpPr>
          <p:spPr bwMode="auto">
            <a:xfrm>
              <a:off x="1776" y="2400"/>
              <a:ext cx="816" cy="81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194" name="Text Box 13"/>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1</a:t>
              </a:r>
            </a:p>
          </p:txBody>
        </p:sp>
      </p:grpSp>
      <p:sp>
        <p:nvSpPr>
          <p:cNvPr id="6150" name="Line 14"/>
          <p:cNvSpPr>
            <a:spLocks noChangeAspect="1" noChangeShapeType="1"/>
          </p:cNvSpPr>
          <p:nvPr/>
        </p:nvSpPr>
        <p:spPr bwMode="auto">
          <a:xfrm>
            <a:off x="1219200" y="5842000"/>
            <a:ext cx="457200" cy="158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151" name="Freeform 16"/>
          <p:cNvSpPr>
            <a:spLocks noChangeAspect="1"/>
          </p:cNvSpPr>
          <p:nvPr/>
        </p:nvSpPr>
        <p:spPr bwMode="auto">
          <a:xfrm>
            <a:off x="1023938" y="4851400"/>
            <a:ext cx="5834062" cy="639763"/>
          </a:xfrm>
          <a:custGeom>
            <a:avLst/>
            <a:gdLst>
              <a:gd name="T0" fmla="*/ 5834062 w 2832"/>
              <a:gd name="T1" fmla="*/ 639763 h 552"/>
              <a:gd name="T2" fmla="*/ 3856414 w 2832"/>
              <a:gd name="T3" fmla="*/ 139079 h 552"/>
              <a:gd name="T4" fmla="*/ 1582119 w 2832"/>
              <a:gd name="T5" fmla="*/ 83447 h 552"/>
              <a:gd name="T6" fmla="*/ 0 w 2832"/>
              <a:gd name="T7" fmla="*/ 639763 h 5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32" h="552">
                <a:moveTo>
                  <a:pt x="2832" y="552"/>
                </a:moveTo>
                <a:cubicBezTo>
                  <a:pt x="2524" y="376"/>
                  <a:pt x="2216" y="200"/>
                  <a:pt x="1872" y="120"/>
                </a:cubicBezTo>
                <a:cubicBezTo>
                  <a:pt x="1528" y="40"/>
                  <a:pt x="1080" y="0"/>
                  <a:pt x="768" y="72"/>
                </a:cubicBezTo>
                <a:cubicBezTo>
                  <a:pt x="456" y="144"/>
                  <a:pt x="228" y="348"/>
                  <a:pt x="0" y="552"/>
                </a:cubicBezTo>
              </a:path>
            </a:pathLst>
          </a:custGeom>
          <a:noFill/>
          <a:ln w="31750">
            <a:solidFill>
              <a:srgbClr val="FF000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152" name="Text Box 19"/>
          <p:cNvSpPr txBox="1">
            <a:spLocks noChangeAspect="1" noChangeArrowheads="1"/>
          </p:cNvSpPr>
          <p:nvPr/>
        </p:nvSpPr>
        <p:spPr bwMode="auto">
          <a:xfrm>
            <a:off x="4310063" y="4953000"/>
            <a:ext cx="1079672"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F</a:t>
            </a:r>
            <a:r>
              <a:rPr lang="en-US" baseline="-25000" dirty="0">
                <a:latin typeface="Avenir Book"/>
              </a:rPr>
              <a:t>5</a:t>
            </a:r>
            <a:r>
              <a:rPr lang="en-US" dirty="0">
                <a:latin typeface="Avenir Book"/>
              </a:rPr>
              <a:t>=P</a:t>
            </a:r>
            <a:r>
              <a:rPr lang="en-US" baseline="-25000" dirty="0">
                <a:latin typeface="Avenir Book"/>
              </a:rPr>
              <a:t>15</a:t>
            </a:r>
          </a:p>
        </p:txBody>
      </p:sp>
      <p:sp>
        <p:nvSpPr>
          <p:cNvPr id="6153" name="Text Box 21"/>
          <p:cNvSpPr txBox="1">
            <a:spLocks noChangeAspect="1" noChangeArrowheads="1"/>
          </p:cNvSpPr>
          <p:nvPr/>
        </p:nvSpPr>
        <p:spPr bwMode="auto">
          <a:xfrm>
            <a:off x="1162050" y="5791200"/>
            <a:ext cx="58949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21</a:t>
            </a:r>
          </a:p>
        </p:txBody>
      </p:sp>
      <p:grpSp>
        <p:nvGrpSpPr>
          <p:cNvPr id="6154" name="Group 23"/>
          <p:cNvGrpSpPr>
            <a:grpSpLocks noChangeAspect="1"/>
          </p:cNvGrpSpPr>
          <p:nvPr/>
        </p:nvGrpSpPr>
        <p:grpSpPr bwMode="auto">
          <a:xfrm>
            <a:off x="4152900" y="5414963"/>
            <a:ext cx="855663" cy="833437"/>
            <a:chOff x="1758" y="2400"/>
            <a:chExt cx="838" cy="816"/>
          </a:xfrm>
        </p:grpSpPr>
        <p:sp>
          <p:nvSpPr>
            <p:cNvPr id="6191" name="Oval 24"/>
            <p:cNvSpPr>
              <a:spLocks noChangeAspect="1" noChangeArrowheads="1"/>
            </p:cNvSpPr>
            <p:nvPr/>
          </p:nvSpPr>
          <p:spPr bwMode="auto">
            <a:xfrm>
              <a:off x="1776" y="2400"/>
              <a:ext cx="816" cy="81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192" name="Text Box 25"/>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4</a:t>
              </a:r>
            </a:p>
          </p:txBody>
        </p:sp>
      </p:grpSp>
      <p:grpSp>
        <p:nvGrpSpPr>
          <p:cNvPr id="6155" name="Group 26"/>
          <p:cNvGrpSpPr>
            <a:grpSpLocks noChangeAspect="1"/>
          </p:cNvGrpSpPr>
          <p:nvPr/>
        </p:nvGrpSpPr>
        <p:grpSpPr bwMode="auto">
          <a:xfrm>
            <a:off x="5410200" y="5414963"/>
            <a:ext cx="855663" cy="833437"/>
            <a:chOff x="1758" y="2400"/>
            <a:chExt cx="838" cy="816"/>
          </a:xfrm>
        </p:grpSpPr>
        <p:sp>
          <p:nvSpPr>
            <p:cNvPr id="6189" name="Oval 27"/>
            <p:cNvSpPr>
              <a:spLocks noChangeAspect="1" noChangeArrowheads="1"/>
            </p:cNvSpPr>
            <p:nvPr/>
          </p:nvSpPr>
          <p:spPr bwMode="auto">
            <a:xfrm>
              <a:off x="1776" y="2400"/>
              <a:ext cx="816" cy="81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190" name="Text Box 28"/>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5</a:t>
              </a:r>
            </a:p>
          </p:txBody>
        </p:sp>
      </p:grpSp>
      <p:grpSp>
        <p:nvGrpSpPr>
          <p:cNvPr id="6156" name="Group 29"/>
          <p:cNvGrpSpPr>
            <a:grpSpLocks noChangeAspect="1"/>
          </p:cNvGrpSpPr>
          <p:nvPr/>
        </p:nvGrpSpPr>
        <p:grpSpPr bwMode="auto">
          <a:xfrm>
            <a:off x="6667500" y="5414963"/>
            <a:ext cx="855663" cy="833437"/>
            <a:chOff x="1758" y="2400"/>
            <a:chExt cx="838" cy="816"/>
          </a:xfrm>
        </p:grpSpPr>
        <p:sp>
          <p:nvSpPr>
            <p:cNvPr id="6187" name="Oval 30"/>
            <p:cNvSpPr>
              <a:spLocks noChangeAspect="1" noChangeArrowheads="1"/>
            </p:cNvSpPr>
            <p:nvPr/>
          </p:nvSpPr>
          <p:spPr bwMode="auto">
            <a:xfrm>
              <a:off x="1776" y="2400"/>
              <a:ext cx="816" cy="81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188" name="Text Box 31"/>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6</a:t>
              </a:r>
            </a:p>
          </p:txBody>
        </p:sp>
      </p:grpSp>
      <p:grpSp>
        <p:nvGrpSpPr>
          <p:cNvPr id="6157" name="Group 32"/>
          <p:cNvGrpSpPr>
            <a:grpSpLocks noChangeAspect="1"/>
          </p:cNvGrpSpPr>
          <p:nvPr/>
        </p:nvGrpSpPr>
        <p:grpSpPr bwMode="auto">
          <a:xfrm>
            <a:off x="7924800" y="5414963"/>
            <a:ext cx="855663" cy="833437"/>
            <a:chOff x="1758" y="2400"/>
            <a:chExt cx="838" cy="816"/>
          </a:xfrm>
        </p:grpSpPr>
        <p:sp>
          <p:nvSpPr>
            <p:cNvPr id="6185" name="Oval 33"/>
            <p:cNvSpPr>
              <a:spLocks noChangeAspect="1" noChangeArrowheads="1"/>
            </p:cNvSpPr>
            <p:nvPr/>
          </p:nvSpPr>
          <p:spPr bwMode="auto">
            <a:xfrm>
              <a:off x="1776" y="2400"/>
              <a:ext cx="816" cy="81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186" name="Text Box 34"/>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7</a:t>
              </a:r>
            </a:p>
          </p:txBody>
        </p:sp>
      </p:grpSp>
      <p:sp>
        <p:nvSpPr>
          <p:cNvPr id="6158" name="Line 35"/>
          <p:cNvSpPr>
            <a:spLocks noChangeAspect="1" noChangeShapeType="1"/>
          </p:cNvSpPr>
          <p:nvPr/>
        </p:nvSpPr>
        <p:spPr bwMode="auto">
          <a:xfrm>
            <a:off x="2482850" y="5842000"/>
            <a:ext cx="457200" cy="158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159" name="Line 36"/>
          <p:cNvSpPr>
            <a:spLocks noChangeAspect="1" noChangeShapeType="1"/>
          </p:cNvSpPr>
          <p:nvPr/>
        </p:nvSpPr>
        <p:spPr bwMode="auto">
          <a:xfrm>
            <a:off x="3738563" y="5842000"/>
            <a:ext cx="457200" cy="158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160" name="Line 37"/>
          <p:cNvSpPr>
            <a:spLocks noChangeAspect="1" noChangeShapeType="1"/>
          </p:cNvSpPr>
          <p:nvPr/>
        </p:nvSpPr>
        <p:spPr bwMode="auto">
          <a:xfrm>
            <a:off x="4994275" y="5842000"/>
            <a:ext cx="457200" cy="158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161" name="Line 38"/>
          <p:cNvSpPr>
            <a:spLocks noChangeAspect="1" noChangeShapeType="1"/>
          </p:cNvSpPr>
          <p:nvPr/>
        </p:nvSpPr>
        <p:spPr bwMode="auto">
          <a:xfrm>
            <a:off x="6249988" y="5842000"/>
            <a:ext cx="457200" cy="158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162" name="Line 39"/>
          <p:cNvSpPr>
            <a:spLocks noChangeAspect="1" noChangeShapeType="1"/>
          </p:cNvSpPr>
          <p:nvPr/>
        </p:nvSpPr>
        <p:spPr bwMode="auto">
          <a:xfrm>
            <a:off x="7505700" y="5842000"/>
            <a:ext cx="457200" cy="158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163" name="Freeform 40"/>
          <p:cNvSpPr>
            <a:spLocks noChangeAspect="1"/>
          </p:cNvSpPr>
          <p:nvPr/>
        </p:nvSpPr>
        <p:spPr bwMode="auto">
          <a:xfrm>
            <a:off x="1176338" y="5003800"/>
            <a:ext cx="4310062" cy="617538"/>
          </a:xfrm>
          <a:custGeom>
            <a:avLst/>
            <a:gdLst>
              <a:gd name="T0" fmla="*/ 4310062 w 2832"/>
              <a:gd name="T1" fmla="*/ 617538 h 552"/>
              <a:gd name="T2" fmla="*/ 2849024 w 2832"/>
              <a:gd name="T3" fmla="*/ 134247 h 552"/>
              <a:gd name="T4" fmla="*/ 1168830 w 2832"/>
              <a:gd name="T5" fmla="*/ 80548 h 552"/>
              <a:gd name="T6" fmla="*/ 0 w 2832"/>
              <a:gd name="T7" fmla="*/ 617538 h 5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32" h="552">
                <a:moveTo>
                  <a:pt x="2832" y="552"/>
                </a:moveTo>
                <a:cubicBezTo>
                  <a:pt x="2524" y="376"/>
                  <a:pt x="2216" y="200"/>
                  <a:pt x="1872" y="120"/>
                </a:cubicBezTo>
                <a:cubicBezTo>
                  <a:pt x="1528" y="40"/>
                  <a:pt x="1080" y="0"/>
                  <a:pt x="768" y="72"/>
                </a:cubicBezTo>
                <a:cubicBezTo>
                  <a:pt x="456" y="144"/>
                  <a:pt x="228" y="348"/>
                  <a:pt x="0" y="552"/>
                </a:cubicBezTo>
              </a:path>
            </a:pathLst>
          </a:custGeom>
          <a:noFill/>
          <a:ln w="31750">
            <a:solidFill>
              <a:srgbClr val="FF000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164" name="Freeform 41"/>
          <p:cNvSpPr>
            <a:spLocks noChangeAspect="1"/>
          </p:cNvSpPr>
          <p:nvPr/>
        </p:nvSpPr>
        <p:spPr bwMode="auto">
          <a:xfrm>
            <a:off x="914400" y="4535488"/>
            <a:ext cx="7434263" cy="868362"/>
          </a:xfrm>
          <a:custGeom>
            <a:avLst/>
            <a:gdLst>
              <a:gd name="T0" fmla="*/ 7434263 w 2832"/>
              <a:gd name="T1" fmla="*/ 868362 h 552"/>
              <a:gd name="T2" fmla="*/ 4914174 w 2832"/>
              <a:gd name="T3" fmla="*/ 188774 h 552"/>
              <a:gd name="T4" fmla="*/ 2016071 w 2832"/>
              <a:gd name="T5" fmla="*/ 113265 h 552"/>
              <a:gd name="T6" fmla="*/ 0 w 2832"/>
              <a:gd name="T7" fmla="*/ 868362 h 5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32" h="552">
                <a:moveTo>
                  <a:pt x="2832" y="552"/>
                </a:moveTo>
                <a:cubicBezTo>
                  <a:pt x="2524" y="376"/>
                  <a:pt x="2216" y="200"/>
                  <a:pt x="1872" y="120"/>
                </a:cubicBezTo>
                <a:cubicBezTo>
                  <a:pt x="1528" y="40"/>
                  <a:pt x="1080" y="0"/>
                  <a:pt x="768" y="72"/>
                </a:cubicBezTo>
                <a:cubicBezTo>
                  <a:pt x="456" y="144"/>
                  <a:pt x="228" y="348"/>
                  <a:pt x="0" y="552"/>
                </a:cubicBezTo>
              </a:path>
            </a:pathLst>
          </a:custGeom>
          <a:noFill/>
          <a:ln w="31750">
            <a:solidFill>
              <a:srgbClr val="FF000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6165" name="Text Box 43"/>
          <p:cNvSpPr txBox="1">
            <a:spLocks noChangeAspect="1" noChangeArrowheads="1"/>
          </p:cNvSpPr>
          <p:nvPr/>
        </p:nvSpPr>
        <p:spPr bwMode="auto">
          <a:xfrm>
            <a:off x="6705600" y="4419600"/>
            <a:ext cx="106952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F</a:t>
            </a:r>
            <a:r>
              <a:rPr lang="en-US" baseline="-25000" dirty="0">
                <a:latin typeface="Avenir Book"/>
              </a:rPr>
              <a:t>7</a:t>
            </a:r>
            <a:r>
              <a:rPr lang="en-US" dirty="0">
                <a:latin typeface="Avenir Book"/>
              </a:rPr>
              <a:t>=P</a:t>
            </a:r>
            <a:r>
              <a:rPr lang="en-US" baseline="-25000" dirty="0">
                <a:latin typeface="Avenir Book"/>
              </a:rPr>
              <a:t>17</a:t>
            </a:r>
          </a:p>
        </p:txBody>
      </p:sp>
      <p:sp>
        <p:nvSpPr>
          <p:cNvPr id="6166" name="Text Box 44"/>
          <p:cNvSpPr txBox="1">
            <a:spLocks noChangeAspect="1" noChangeArrowheads="1"/>
          </p:cNvSpPr>
          <p:nvPr/>
        </p:nvSpPr>
        <p:spPr bwMode="auto">
          <a:xfrm>
            <a:off x="5562600" y="4724400"/>
            <a:ext cx="1079672"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F</a:t>
            </a:r>
            <a:r>
              <a:rPr lang="en-US" baseline="-25000" dirty="0">
                <a:latin typeface="Avenir Book"/>
              </a:rPr>
              <a:t>6</a:t>
            </a:r>
            <a:r>
              <a:rPr lang="en-US" dirty="0">
                <a:latin typeface="Avenir Book"/>
              </a:rPr>
              <a:t>=P</a:t>
            </a:r>
            <a:r>
              <a:rPr lang="en-US" baseline="-25000" dirty="0">
                <a:latin typeface="Avenir Book"/>
              </a:rPr>
              <a:t>16</a:t>
            </a:r>
          </a:p>
        </p:txBody>
      </p:sp>
      <p:sp>
        <p:nvSpPr>
          <p:cNvPr id="6167" name="Text Box 45"/>
          <p:cNvSpPr txBox="1">
            <a:spLocks noChangeAspect="1" noChangeArrowheads="1"/>
          </p:cNvSpPr>
          <p:nvPr/>
        </p:nvSpPr>
        <p:spPr bwMode="auto">
          <a:xfrm>
            <a:off x="2438400" y="5791200"/>
            <a:ext cx="6117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32</a:t>
            </a:r>
          </a:p>
        </p:txBody>
      </p:sp>
      <p:sp>
        <p:nvSpPr>
          <p:cNvPr id="6168" name="Text Box 46"/>
          <p:cNvSpPr txBox="1">
            <a:spLocks noChangeAspect="1" noChangeArrowheads="1"/>
          </p:cNvSpPr>
          <p:nvPr/>
        </p:nvSpPr>
        <p:spPr bwMode="auto">
          <a:xfrm>
            <a:off x="3708400" y="5791200"/>
            <a:ext cx="6117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43</a:t>
            </a:r>
          </a:p>
        </p:txBody>
      </p:sp>
      <p:sp>
        <p:nvSpPr>
          <p:cNvPr id="6169" name="Text Box 47"/>
          <p:cNvSpPr txBox="1">
            <a:spLocks noChangeAspect="1" noChangeArrowheads="1"/>
          </p:cNvSpPr>
          <p:nvPr/>
        </p:nvSpPr>
        <p:spPr bwMode="auto">
          <a:xfrm>
            <a:off x="4953000" y="5791200"/>
            <a:ext cx="59503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54</a:t>
            </a:r>
          </a:p>
        </p:txBody>
      </p:sp>
      <p:sp>
        <p:nvSpPr>
          <p:cNvPr id="6170" name="Text Box 48"/>
          <p:cNvSpPr txBox="1">
            <a:spLocks noChangeAspect="1" noChangeArrowheads="1"/>
          </p:cNvSpPr>
          <p:nvPr/>
        </p:nvSpPr>
        <p:spPr bwMode="auto">
          <a:xfrm>
            <a:off x="6223000" y="5791200"/>
            <a:ext cx="6117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65</a:t>
            </a:r>
          </a:p>
        </p:txBody>
      </p:sp>
      <p:sp>
        <p:nvSpPr>
          <p:cNvPr id="6171" name="Text Box 49"/>
          <p:cNvSpPr txBox="1">
            <a:spLocks noChangeAspect="1" noChangeArrowheads="1"/>
          </p:cNvSpPr>
          <p:nvPr/>
        </p:nvSpPr>
        <p:spPr bwMode="auto">
          <a:xfrm>
            <a:off x="7518400" y="5791200"/>
            <a:ext cx="6117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76</a:t>
            </a:r>
          </a:p>
        </p:txBody>
      </p:sp>
      <p:sp>
        <p:nvSpPr>
          <p:cNvPr id="6172" name="Arc 52"/>
          <p:cNvSpPr>
            <a:spLocks noChangeAspect="1"/>
          </p:cNvSpPr>
          <p:nvPr/>
        </p:nvSpPr>
        <p:spPr bwMode="auto">
          <a:xfrm rot="-8180822">
            <a:off x="2995613" y="6067425"/>
            <a:ext cx="685800" cy="685800"/>
          </a:xfrm>
          <a:custGeom>
            <a:avLst/>
            <a:gdLst>
              <a:gd name="T0" fmla="*/ 331073 w 43200"/>
              <a:gd name="T1" fmla="*/ 685800 h 43187"/>
              <a:gd name="T2" fmla="*/ 685800 w 43200"/>
              <a:gd name="T3" fmla="*/ 343003 h 43187"/>
              <a:gd name="T4" fmla="*/ 342900 w 43200"/>
              <a:gd name="T5" fmla="*/ 343003 h 43187"/>
              <a:gd name="T6" fmla="*/ 0 60000 65536"/>
              <a:gd name="T7" fmla="*/ 0 60000 65536"/>
              <a:gd name="T8" fmla="*/ 0 60000 65536"/>
            </a:gdLst>
            <a:ahLst/>
            <a:cxnLst>
              <a:cxn ang="T6">
                <a:pos x="T0" y="T1"/>
              </a:cxn>
              <a:cxn ang="T7">
                <a:pos x="T2" y="T3"/>
              </a:cxn>
              <a:cxn ang="T8">
                <a:pos x="T4" y="T5"/>
              </a:cxn>
            </a:cxnLst>
            <a:rect l="0" t="0" r="r" b="b"/>
            <a:pathLst>
              <a:path w="43200" h="43187" fill="none" extrusionOk="0">
                <a:moveTo>
                  <a:pt x="20854" y="43187"/>
                </a:moveTo>
                <a:cubicBezTo>
                  <a:pt x="9222" y="42785"/>
                  <a:pt x="0" y="33239"/>
                  <a:pt x="0" y="21600"/>
                </a:cubicBezTo>
                <a:cubicBezTo>
                  <a:pt x="0" y="9670"/>
                  <a:pt x="9670" y="0"/>
                  <a:pt x="21600" y="0"/>
                </a:cubicBezTo>
                <a:cubicBezTo>
                  <a:pt x="33529" y="-1"/>
                  <a:pt x="43199" y="9670"/>
                  <a:pt x="43200" y="21599"/>
                </a:cubicBezTo>
              </a:path>
              <a:path w="43200" h="43187" stroke="0" extrusionOk="0">
                <a:moveTo>
                  <a:pt x="20854" y="43187"/>
                </a:moveTo>
                <a:cubicBezTo>
                  <a:pt x="9222" y="42785"/>
                  <a:pt x="0" y="33239"/>
                  <a:pt x="0" y="21600"/>
                </a:cubicBezTo>
                <a:cubicBezTo>
                  <a:pt x="0" y="9670"/>
                  <a:pt x="9670" y="0"/>
                  <a:pt x="21600" y="0"/>
                </a:cubicBezTo>
                <a:cubicBezTo>
                  <a:pt x="33529" y="-1"/>
                  <a:pt x="43199" y="9670"/>
                  <a:pt x="43200" y="21599"/>
                </a:cubicBezTo>
                <a:lnTo>
                  <a:pt x="21600" y="21600"/>
                </a:lnTo>
                <a:lnTo>
                  <a:pt x="20854" y="43187"/>
                </a:lnTo>
                <a:close/>
              </a:path>
            </a:pathLst>
          </a:custGeom>
          <a:noFill/>
          <a:ln w="31750">
            <a:solidFill>
              <a:srgbClr val="00008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173" name="Arc 53"/>
          <p:cNvSpPr>
            <a:spLocks noChangeAspect="1"/>
          </p:cNvSpPr>
          <p:nvPr/>
        </p:nvSpPr>
        <p:spPr bwMode="auto">
          <a:xfrm rot="-8180822">
            <a:off x="4251325" y="6067425"/>
            <a:ext cx="685800" cy="685800"/>
          </a:xfrm>
          <a:custGeom>
            <a:avLst/>
            <a:gdLst>
              <a:gd name="T0" fmla="*/ 331073 w 43200"/>
              <a:gd name="T1" fmla="*/ 685800 h 43187"/>
              <a:gd name="T2" fmla="*/ 685800 w 43200"/>
              <a:gd name="T3" fmla="*/ 343003 h 43187"/>
              <a:gd name="T4" fmla="*/ 342900 w 43200"/>
              <a:gd name="T5" fmla="*/ 343003 h 43187"/>
              <a:gd name="T6" fmla="*/ 0 60000 65536"/>
              <a:gd name="T7" fmla="*/ 0 60000 65536"/>
              <a:gd name="T8" fmla="*/ 0 60000 65536"/>
            </a:gdLst>
            <a:ahLst/>
            <a:cxnLst>
              <a:cxn ang="T6">
                <a:pos x="T0" y="T1"/>
              </a:cxn>
              <a:cxn ang="T7">
                <a:pos x="T2" y="T3"/>
              </a:cxn>
              <a:cxn ang="T8">
                <a:pos x="T4" y="T5"/>
              </a:cxn>
            </a:cxnLst>
            <a:rect l="0" t="0" r="r" b="b"/>
            <a:pathLst>
              <a:path w="43200" h="43187" fill="none" extrusionOk="0">
                <a:moveTo>
                  <a:pt x="20854" y="43187"/>
                </a:moveTo>
                <a:cubicBezTo>
                  <a:pt x="9222" y="42785"/>
                  <a:pt x="0" y="33239"/>
                  <a:pt x="0" y="21600"/>
                </a:cubicBezTo>
                <a:cubicBezTo>
                  <a:pt x="0" y="9670"/>
                  <a:pt x="9670" y="0"/>
                  <a:pt x="21600" y="0"/>
                </a:cubicBezTo>
                <a:cubicBezTo>
                  <a:pt x="33529" y="-1"/>
                  <a:pt x="43199" y="9670"/>
                  <a:pt x="43200" y="21599"/>
                </a:cubicBezTo>
              </a:path>
              <a:path w="43200" h="43187" stroke="0" extrusionOk="0">
                <a:moveTo>
                  <a:pt x="20854" y="43187"/>
                </a:moveTo>
                <a:cubicBezTo>
                  <a:pt x="9222" y="42785"/>
                  <a:pt x="0" y="33239"/>
                  <a:pt x="0" y="21600"/>
                </a:cubicBezTo>
                <a:cubicBezTo>
                  <a:pt x="0" y="9670"/>
                  <a:pt x="9670" y="0"/>
                  <a:pt x="21600" y="0"/>
                </a:cubicBezTo>
                <a:cubicBezTo>
                  <a:pt x="33529" y="-1"/>
                  <a:pt x="43199" y="9670"/>
                  <a:pt x="43200" y="21599"/>
                </a:cubicBezTo>
                <a:lnTo>
                  <a:pt x="21600" y="21600"/>
                </a:lnTo>
                <a:lnTo>
                  <a:pt x="20854" y="43187"/>
                </a:lnTo>
                <a:close/>
              </a:path>
            </a:pathLst>
          </a:custGeom>
          <a:noFill/>
          <a:ln w="31750">
            <a:solidFill>
              <a:srgbClr val="00008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174" name="Arc 56"/>
          <p:cNvSpPr>
            <a:spLocks noChangeAspect="1"/>
          </p:cNvSpPr>
          <p:nvPr/>
        </p:nvSpPr>
        <p:spPr bwMode="auto">
          <a:xfrm rot="-8180822">
            <a:off x="8018463" y="6067425"/>
            <a:ext cx="685800" cy="685800"/>
          </a:xfrm>
          <a:custGeom>
            <a:avLst/>
            <a:gdLst>
              <a:gd name="T0" fmla="*/ 331073 w 43200"/>
              <a:gd name="T1" fmla="*/ 685800 h 43187"/>
              <a:gd name="T2" fmla="*/ 685800 w 43200"/>
              <a:gd name="T3" fmla="*/ 343003 h 43187"/>
              <a:gd name="T4" fmla="*/ 342900 w 43200"/>
              <a:gd name="T5" fmla="*/ 343003 h 43187"/>
              <a:gd name="T6" fmla="*/ 0 60000 65536"/>
              <a:gd name="T7" fmla="*/ 0 60000 65536"/>
              <a:gd name="T8" fmla="*/ 0 60000 65536"/>
            </a:gdLst>
            <a:ahLst/>
            <a:cxnLst>
              <a:cxn ang="T6">
                <a:pos x="T0" y="T1"/>
              </a:cxn>
              <a:cxn ang="T7">
                <a:pos x="T2" y="T3"/>
              </a:cxn>
              <a:cxn ang="T8">
                <a:pos x="T4" y="T5"/>
              </a:cxn>
            </a:cxnLst>
            <a:rect l="0" t="0" r="r" b="b"/>
            <a:pathLst>
              <a:path w="43200" h="43187" fill="none" extrusionOk="0">
                <a:moveTo>
                  <a:pt x="20854" y="43187"/>
                </a:moveTo>
                <a:cubicBezTo>
                  <a:pt x="9222" y="42785"/>
                  <a:pt x="0" y="33239"/>
                  <a:pt x="0" y="21600"/>
                </a:cubicBezTo>
                <a:cubicBezTo>
                  <a:pt x="0" y="9670"/>
                  <a:pt x="9670" y="0"/>
                  <a:pt x="21600" y="0"/>
                </a:cubicBezTo>
                <a:cubicBezTo>
                  <a:pt x="33529" y="-1"/>
                  <a:pt x="43199" y="9670"/>
                  <a:pt x="43200" y="21599"/>
                </a:cubicBezTo>
              </a:path>
              <a:path w="43200" h="43187" stroke="0" extrusionOk="0">
                <a:moveTo>
                  <a:pt x="20854" y="43187"/>
                </a:moveTo>
                <a:cubicBezTo>
                  <a:pt x="9222" y="42785"/>
                  <a:pt x="0" y="33239"/>
                  <a:pt x="0" y="21600"/>
                </a:cubicBezTo>
                <a:cubicBezTo>
                  <a:pt x="0" y="9670"/>
                  <a:pt x="9670" y="0"/>
                  <a:pt x="21600" y="0"/>
                </a:cubicBezTo>
                <a:cubicBezTo>
                  <a:pt x="33529" y="-1"/>
                  <a:pt x="43199" y="9670"/>
                  <a:pt x="43200" y="21599"/>
                </a:cubicBezTo>
                <a:lnTo>
                  <a:pt x="21600" y="21600"/>
                </a:lnTo>
                <a:lnTo>
                  <a:pt x="20854" y="43187"/>
                </a:lnTo>
                <a:close/>
              </a:path>
            </a:pathLst>
          </a:custGeom>
          <a:noFill/>
          <a:ln w="31750">
            <a:solidFill>
              <a:srgbClr val="00008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175" name="Arc 57"/>
          <p:cNvSpPr>
            <a:spLocks noChangeAspect="1"/>
          </p:cNvSpPr>
          <p:nvPr/>
        </p:nvSpPr>
        <p:spPr bwMode="auto">
          <a:xfrm rot="-8180822">
            <a:off x="1739900" y="6067425"/>
            <a:ext cx="685800" cy="685800"/>
          </a:xfrm>
          <a:custGeom>
            <a:avLst/>
            <a:gdLst>
              <a:gd name="T0" fmla="*/ 331073 w 43200"/>
              <a:gd name="T1" fmla="*/ 685800 h 43187"/>
              <a:gd name="T2" fmla="*/ 685800 w 43200"/>
              <a:gd name="T3" fmla="*/ 343003 h 43187"/>
              <a:gd name="T4" fmla="*/ 342900 w 43200"/>
              <a:gd name="T5" fmla="*/ 343003 h 43187"/>
              <a:gd name="T6" fmla="*/ 0 60000 65536"/>
              <a:gd name="T7" fmla="*/ 0 60000 65536"/>
              <a:gd name="T8" fmla="*/ 0 60000 65536"/>
            </a:gdLst>
            <a:ahLst/>
            <a:cxnLst>
              <a:cxn ang="T6">
                <a:pos x="T0" y="T1"/>
              </a:cxn>
              <a:cxn ang="T7">
                <a:pos x="T2" y="T3"/>
              </a:cxn>
              <a:cxn ang="T8">
                <a:pos x="T4" y="T5"/>
              </a:cxn>
            </a:cxnLst>
            <a:rect l="0" t="0" r="r" b="b"/>
            <a:pathLst>
              <a:path w="43200" h="43187" fill="none" extrusionOk="0">
                <a:moveTo>
                  <a:pt x="20854" y="43187"/>
                </a:moveTo>
                <a:cubicBezTo>
                  <a:pt x="9222" y="42785"/>
                  <a:pt x="0" y="33239"/>
                  <a:pt x="0" y="21600"/>
                </a:cubicBezTo>
                <a:cubicBezTo>
                  <a:pt x="0" y="9670"/>
                  <a:pt x="9670" y="0"/>
                  <a:pt x="21600" y="0"/>
                </a:cubicBezTo>
                <a:cubicBezTo>
                  <a:pt x="33529" y="-1"/>
                  <a:pt x="43199" y="9670"/>
                  <a:pt x="43200" y="21599"/>
                </a:cubicBezTo>
              </a:path>
              <a:path w="43200" h="43187" stroke="0" extrusionOk="0">
                <a:moveTo>
                  <a:pt x="20854" y="43187"/>
                </a:moveTo>
                <a:cubicBezTo>
                  <a:pt x="9222" y="42785"/>
                  <a:pt x="0" y="33239"/>
                  <a:pt x="0" y="21600"/>
                </a:cubicBezTo>
                <a:cubicBezTo>
                  <a:pt x="0" y="9670"/>
                  <a:pt x="9670" y="0"/>
                  <a:pt x="21600" y="0"/>
                </a:cubicBezTo>
                <a:cubicBezTo>
                  <a:pt x="33529" y="-1"/>
                  <a:pt x="43199" y="9670"/>
                  <a:pt x="43200" y="21599"/>
                </a:cubicBezTo>
                <a:lnTo>
                  <a:pt x="21600" y="21600"/>
                </a:lnTo>
                <a:lnTo>
                  <a:pt x="20854" y="43187"/>
                </a:lnTo>
                <a:close/>
              </a:path>
            </a:pathLst>
          </a:custGeom>
          <a:noFill/>
          <a:ln w="31750">
            <a:solidFill>
              <a:srgbClr val="00008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176" name="Text Box 59"/>
          <p:cNvSpPr txBox="1">
            <a:spLocks noChangeAspect="1" noChangeArrowheads="1"/>
          </p:cNvSpPr>
          <p:nvPr/>
        </p:nvSpPr>
        <p:spPr bwMode="auto">
          <a:xfrm>
            <a:off x="2327275" y="6400800"/>
            <a:ext cx="6117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22</a:t>
            </a:r>
          </a:p>
        </p:txBody>
      </p:sp>
      <p:sp>
        <p:nvSpPr>
          <p:cNvPr id="6177" name="Text Box 60"/>
          <p:cNvSpPr txBox="1">
            <a:spLocks noChangeAspect="1" noChangeArrowheads="1"/>
          </p:cNvSpPr>
          <p:nvPr/>
        </p:nvSpPr>
        <p:spPr bwMode="auto">
          <a:xfrm>
            <a:off x="3589338" y="6400800"/>
            <a:ext cx="6117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33</a:t>
            </a:r>
          </a:p>
        </p:txBody>
      </p:sp>
      <p:sp>
        <p:nvSpPr>
          <p:cNvPr id="6178" name="Text Box 61"/>
          <p:cNvSpPr txBox="1">
            <a:spLocks noChangeAspect="1" noChangeArrowheads="1"/>
          </p:cNvSpPr>
          <p:nvPr/>
        </p:nvSpPr>
        <p:spPr bwMode="auto">
          <a:xfrm>
            <a:off x="4851400" y="6400800"/>
            <a:ext cx="59503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44</a:t>
            </a:r>
          </a:p>
        </p:txBody>
      </p:sp>
      <p:sp>
        <p:nvSpPr>
          <p:cNvPr id="6179" name="Text Box 64"/>
          <p:cNvSpPr txBox="1">
            <a:spLocks noChangeAspect="1" noChangeArrowheads="1"/>
          </p:cNvSpPr>
          <p:nvPr/>
        </p:nvSpPr>
        <p:spPr bwMode="auto">
          <a:xfrm>
            <a:off x="8636000" y="6400800"/>
            <a:ext cx="58949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77</a:t>
            </a:r>
          </a:p>
        </p:txBody>
      </p:sp>
      <p:sp>
        <p:nvSpPr>
          <p:cNvPr id="6180" name="Text Box 65"/>
          <p:cNvSpPr txBox="1">
            <a:spLocks noChangeArrowheads="1"/>
          </p:cNvSpPr>
          <p:nvPr/>
        </p:nvSpPr>
        <p:spPr bwMode="auto">
          <a:xfrm>
            <a:off x="0" y="0"/>
            <a:ext cx="2378046" cy="13234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 typeface="Wingdings" pitchFamily="2" charset="2"/>
              <a:buNone/>
            </a:pPr>
            <a:r>
              <a:rPr lang="en-US" sz="4000" dirty="0">
                <a:solidFill>
                  <a:srgbClr val="376092"/>
                </a:solidFill>
                <a:latin typeface="Avenir Book"/>
              </a:rPr>
              <a:t>Transition</a:t>
            </a:r>
          </a:p>
          <a:p>
            <a:pPr eaLnBrk="1" hangingPunct="1">
              <a:buFont typeface="Wingdings" pitchFamily="2" charset="2"/>
              <a:buNone/>
            </a:pPr>
            <a:r>
              <a:rPr lang="en-US" sz="4000" dirty="0">
                <a:solidFill>
                  <a:srgbClr val="376092"/>
                </a:solidFill>
                <a:latin typeface="Avenir Book"/>
              </a:rPr>
              <a:t>Matrix</a:t>
            </a:r>
            <a:r>
              <a:rPr lang="en-US" sz="4000" b="1" dirty="0">
                <a:solidFill>
                  <a:srgbClr val="376092"/>
                </a:solidFill>
                <a:latin typeface="Avenir Book"/>
              </a:rPr>
              <a:t>:</a:t>
            </a:r>
          </a:p>
        </p:txBody>
      </p:sp>
      <p:sp>
        <p:nvSpPr>
          <p:cNvPr id="203843" name="Oval 67"/>
          <p:cNvSpPr>
            <a:spLocks noChangeArrowheads="1"/>
          </p:cNvSpPr>
          <p:nvPr/>
        </p:nvSpPr>
        <p:spPr bwMode="auto">
          <a:xfrm>
            <a:off x="2895600" y="63500"/>
            <a:ext cx="6400800" cy="838200"/>
          </a:xfrm>
          <a:prstGeom prst="ellipse">
            <a:avLst/>
          </a:prstGeom>
          <a:noFill/>
          <a:ln w="3810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3844" name="Oval 68"/>
          <p:cNvSpPr>
            <a:spLocks noChangeArrowheads="1"/>
          </p:cNvSpPr>
          <p:nvPr/>
        </p:nvSpPr>
        <p:spPr bwMode="auto">
          <a:xfrm rot="-8812788">
            <a:off x="2309813" y="1890713"/>
            <a:ext cx="7315200" cy="623887"/>
          </a:xfrm>
          <a:prstGeom prst="ellipse">
            <a:avLst/>
          </a:prstGeom>
          <a:noFill/>
          <a:ln w="38100">
            <a:solidFill>
              <a:srgbClr val="0000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3845" name="Oval 69"/>
          <p:cNvSpPr>
            <a:spLocks noChangeArrowheads="1"/>
          </p:cNvSpPr>
          <p:nvPr/>
        </p:nvSpPr>
        <p:spPr bwMode="auto">
          <a:xfrm rot="-8812788">
            <a:off x="2363788" y="2230438"/>
            <a:ext cx="6400800" cy="623887"/>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0100386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38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384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3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843" grpId="0" animBg="1"/>
      <p:bldP spid="203844" grpId="0" animBg="1"/>
      <p:bldP spid="20384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3" name="Rectangle 7"/>
          <p:cNvSpPr>
            <a:spLocks noChangeArrowheads="1"/>
          </p:cNvSpPr>
          <p:nvPr/>
        </p:nvSpPr>
        <p:spPr bwMode="auto">
          <a:xfrm>
            <a:off x="2401571" y="1960346"/>
            <a:ext cx="779727" cy="116014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grpSp>
        <p:nvGrpSpPr>
          <p:cNvPr id="4" name="Group 3">
            <a:extLst>
              <a:ext uri="{FF2B5EF4-FFF2-40B4-BE49-F238E27FC236}">
                <a16:creationId xmlns:a16="http://schemas.microsoft.com/office/drawing/2014/main" id="{441A1605-A40C-364F-892A-A7A74F71BBB1}"/>
              </a:ext>
            </a:extLst>
          </p:cNvPr>
          <p:cNvGrpSpPr/>
          <p:nvPr/>
        </p:nvGrpSpPr>
        <p:grpSpPr>
          <a:xfrm>
            <a:off x="2843207" y="988359"/>
            <a:ext cx="6217056" cy="4820771"/>
            <a:chOff x="3790943" y="174812"/>
            <a:chExt cx="8289407" cy="6427694"/>
          </a:xfrm>
        </p:grpSpPr>
        <p:pic>
          <p:nvPicPr>
            <p:cNvPr id="162819" name="Picture 3" descr="graph_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943" y="174812"/>
              <a:ext cx="8020054" cy="6427694"/>
            </a:xfrm>
            <a:prstGeom prst="rect">
              <a:avLst/>
            </a:prstGeom>
            <a:noFill/>
            <a:extLst>
              <a:ext uri="{909E8E84-426E-40dd-AFC4-6F175D3DCCD1}">
                <a14:hiddenFill xmlns:a14="http://schemas.microsoft.com/office/drawing/2010/main" xmlns="">
                  <a:solidFill>
                    <a:srgbClr val="FFFFFF"/>
                  </a:solidFill>
                </a14:hiddenFill>
              </a:ext>
            </a:extLst>
          </p:spPr>
        </p:pic>
        <mc:AlternateContent xmlns:mc="http://schemas.openxmlformats.org/markup-compatibility/2006" xmlns:a14="http://schemas.microsoft.com/office/drawing/2010/main">
          <mc:Choice Requires="a14">
            <p:sp>
              <p:nvSpPr>
                <p:cNvPr id="162820" name="Text Box 4" descr="tadsfade-5"/>
                <p:cNvSpPr txBox="1">
                  <a:spLocks noChangeArrowheads="1"/>
                </p:cNvSpPr>
                <p:nvPr/>
              </p:nvSpPr>
              <p:spPr bwMode="auto">
                <a:xfrm>
                  <a:off x="7169761" y="1499036"/>
                  <a:ext cx="4888261" cy="861775"/>
                </a:xfrm>
                <a:prstGeom prst="rect">
                  <a:avLst/>
                </a:prstGeom>
                <a:noFill/>
                <a:ln>
                  <a:noFill/>
                </a:ln>
                <a:effectLst/>
                <a:extLst>
                  <a:ext uri="{909E8E84-426E-40dd-AFC4-6F175D3DCCD1}">
                    <a14:hiddenFill xmlns="">
                      <a:blipFill dpi="0" rotWithShape="0">
                        <a:blip r:embed="rId4"/>
                        <a:srcRect/>
                        <a:stretch>
                          <a:fillRect/>
                        </a:stretch>
                      </a:blipFill>
                    </a14:hiddenFill>
                  </a:ext>
                  <a:ext uri="{91240B29-F687-4f45-9708-019B960494DF}">
                    <a14:hiddenLine xmlns="" w="50800">
                      <a:solidFill>
                        <a:srgbClr val="000000"/>
                      </a:solidFill>
                      <a:miter lim="800000"/>
                      <a:headEnd/>
                      <a:tailEnd/>
                    </a14:hiddenLine>
                  </a:ext>
                  <a:ext uri="{AF507438-7753-43e0-B8FC-AC1667EBCBE1}">
                    <a14:hiddenEffects xmlns="">
                      <a:effectLst>
                        <a:outerShdw dist="35921" dir="2700000" algn="ctr" rotWithShape="0">
                          <a:srgbClr val="808080"/>
                        </a:outerShdw>
                      </a:effectLst>
                    </a14:hiddenEffects>
                  </a:ext>
                </a:extLst>
              </p:spPr>
              <p:txBody>
                <a:bodyPr wrap="none">
                  <a:spAutoFit/>
                </a:bodyPr>
                <a:lstStyle/>
                <a:p>
                  <a:pPr>
                    <a:spcBef>
                      <a:spcPct val="0"/>
                    </a:spcBef>
                  </a:pPr>
                  <a14:m>
                    <m:oMath xmlns:m="http://schemas.openxmlformats.org/officeDocument/2006/math">
                      <m:r>
                        <a:rPr lang="el-GR" sz="1800" i="1" dirty="0">
                          <a:solidFill>
                            <a:srgbClr val="0070C0"/>
                          </a:solidFill>
                          <a:latin typeface="Cambria Math" panose="02040503050406030204" pitchFamily="18" charset="0"/>
                          <a:ea typeface="Cambria Math" panose="02040503050406030204" pitchFamily="18" charset="0"/>
                        </a:rPr>
                        <m:t>𝛾</m:t>
                      </m:r>
                    </m:oMath>
                  </a14:m>
                  <a:r>
                    <a:rPr lang="el-GR" sz="1800" dirty="0">
                      <a:latin typeface="Avenir Book" panose="02000503020000020003" pitchFamily="2" charset="0"/>
                    </a:rPr>
                    <a:t> </a:t>
                  </a:r>
                  <a:r>
                    <a:rPr lang="en-US" sz="1800" dirty="0">
                      <a:latin typeface="Avenir Book" panose="02000503020000020003" pitchFamily="2" charset="0"/>
                    </a:rPr>
                    <a:t> </a:t>
                  </a:r>
                  <a:r>
                    <a:rPr lang="en-US" sz="1800" dirty="0">
                      <a:latin typeface="Avenir Book" panose="02000503020000020003" pitchFamily="2" charset="0"/>
                      <a:sym typeface="Symbol" pitchFamily="18" charset="2"/>
                    </a:rPr>
                    <a:t>&lt; 1 (weak density dependence)</a:t>
                  </a:r>
                </a:p>
                <a:p>
                  <a:pPr algn="ctr">
                    <a:spcBef>
                      <a:spcPct val="0"/>
                    </a:spcBef>
                  </a:pPr>
                  <a:r>
                    <a:rPr lang="en-US" sz="1800" dirty="0">
                      <a:solidFill>
                        <a:srgbClr val="C00000"/>
                      </a:solidFill>
                      <a:latin typeface="Avenir Book" panose="02000503020000020003" pitchFamily="2" charset="0"/>
                      <a:sym typeface="Symbol" pitchFamily="18" charset="2"/>
                    </a:rPr>
                    <a:t>         under-compensation</a:t>
                  </a:r>
                  <a:endParaRPr lang="en-US" sz="1800" dirty="0">
                    <a:solidFill>
                      <a:srgbClr val="C00000"/>
                    </a:solidFill>
                    <a:latin typeface="Avenir Book" panose="02000503020000020003" pitchFamily="2" charset="0"/>
                  </a:endParaRPr>
                </a:p>
              </p:txBody>
            </p:sp>
          </mc:Choice>
          <mc:Fallback xmlns="">
            <p:sp>
              <p:nvSpPr>
                <p:cNvPr id="162820" name="Text Box 4" descr="tadsfade-5"/>
                <p:cNvSpPr txBox="1">
                  <a:spLocks noRot="1" noChangeAspect="1" noMove="1" noResize="1" noEditPoints="1" noAdjustHandles="1" noChangeArrowheads="1" noChangeShapeType="1" noTextEdit="1"/>
                </p:cNvSpPr>
                <p:nvPr/>
              </p:nvSpPr>
              <p:spPr bwMode="auto">
                <a:xfrm>
                  <a:off x="7169761" y="1499036"/>
                  <a:ext cx="4888261" cy="861775"/>
                </a:xfrm>
                <a:prstGeom prst="rect">
                  <a:avLst/>
                </a:prstGeom>
                <a:blipFill>
                  <a:blip r:embed="rId5"/>
                  <a:stretch>
                    <a:fillRect t="-4000" r="-346" b="-16000"/>
                  </a:stretch>
                </a:blipFill>
                <a:ln>
                  <a:noFill/>
                </a:ln>
                <a:effectLst/>
                <a:extLst>
                  <a:ext uri="{909E8E84-426E-40dd-AFC4-6F175D3DCCD1}">
                    <a14:hiddenFill xmlns="" xmlns:a14="http://schemas.microsoft.com/office/drawing/2010/main">
                      <a:blipFill dpi="0" rotWithShape="0">
                        <a:blip r:embed="rId4"/>
                        <a:srcRect/>
                        <a:stretch>
                          <a:fillRect/>
                        </a:stretch>
                      </a:blipFill>
                    </a14:hiddenFill>
                  </a:ext>
                  <a:ext uri="{91240B29-F687-4f45-9708-019B960494DF}">
                    <a14:hiddenLine xmlns="" xmlns:a14="http://schemas.microsoft.com/office/drawing/2010/main" w="508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821" name="Text Box 5" descr="tadsfade-5"/>
                <p:cNvSpPr txBox="1">
                  <a:spLocks noChangeArrowheads="1"/>
                </p:cNvSpPr>
                <p:nvPr/>
              </p:nvSpPr>
              <p:spPr bwMode="auto">
                <a:xfrm>
                  <a:off x="7525591" y="2527282"/>
                  <a:ext cx="4016228" cy="861775"/>
                </a:xfrm>
                <a:prstGeom prst="rect">
                  <a:avLst/>
                </a:prstGeom>
                <a:noFill/>
                <a:ln>
                  <a:noFill/>
                </a:ln>
                <a:effectLst/>
                <a:extLst>
                  <a:ext uri="{909E8E84-426E-40dd-AFC4-6F175D3DCCD1}">
                    <a14:hiddenFill xmlns="">
                      <a:blipFill dpi="0" rotWithShape="0">
                        <a:blip r:embed="rId4"/>
                        <a:srcRect/>
                        <a:stretch>
                          <a:fillRect/>
                        </a:stretch>
                      </a:blipFill>
                    </a14:hiddenFill>
                  </a:ext>
                  <a:ext uri="{91240B29-F687-4f45-9708-019B960494DF}">
                    <a14:hiddenLine xmlns="" w="50800">
                      <a:solidFill>
                        <a:srgbClr val="000000"/>
                      </a:solidFill>
                      <a:miter lim="800000"/>
                      <a:headEnd/>
                      <a:tailEnd/>
                    </a14:hiddenLine>
                  </a:ext>
                  <a:ext uri="{AF507438-7753-43e0-B8FC-AC1667EBCBE1}">
                    <a14:hiddenEffects xmlns="">
                      <a:effectLst>
                        <a:outerShdw dist="35921" dir="2700000" algn="ctr" rotWithShape="0">
                          <a:srgbClr val="808080"/>
                        </a:outerShdw>
                      </a:effectLst>
                    </a14:hiddenEffects>
                  </a:ext>
                </a:extLst>
              </p:spPr>
              <p:txBody>
                <a:bodyPr wrap="none">
                  <a:spAutoFit/>
                </a:bodyPr>
                <a:lstStyle/>
                <a:p>
                  <a:pPr>
                    <a:spcBef>
                      <a:spcPct val="0"/>
                    </a:spcBef>
                  </a:pPr>
                  <a14:m>
                    <m:oMath xmlns:m="http://schemas.openxmlformats.org/officeDocument/2006/math">
                      <m:r>
                        <a:rPr lang="el-GR" sz="1800" i="1" dirty="0">
                          <a:solidFill>
                            <a:srgbClr val="0070C0"/>
                          </a:solidFill>
                          <a:latin typeface="Cambria Math" panose="02040503050406030204" pitchFamily="18" charset="0"/>
                          <a:ea typeface="Cambria Math" panose="02040503050406030204" pitchFamily="18" charset="0"/>
                        </a:rPr>
                        <m:t>𝛾</m:t>
                      </m:r>
                    </m:oMath>
                  </a14:m>
                  <a:r>
                    <a:rPr lang="en-US" sz="1800" dirty="0">
                      <a:latin typeface="Avenir Book" panose="02000503020000020003" pitchFamily="2" charset="0"/>
                      <a:sym typeface="Symbol" pitchFamily="18" charset="2"/>
                    </a:rPr>
                    <a:t> = 1 (density dependence)</a:t>
                  </a:r>
                </a:p>
                <a:p>
                  <a:pPr algn="ctr">
                    <a:spcBef>
                      <a:spcPct val="0"/>
                    </a:spcBef>
                  </a:pPr>
                  <a:r>
                    <a:rPr lang="en-US" sz="1800" dirty="0">
                      <a:latin typeface="Avenir Book" panose="02000503020000020003" pitchFamily="2" charset="0"/>
                      <a:sym typeface="Symbol" pitchFamily="18" charset="2"/>
                    </a:rPr>
                    <a:t>        </a:t>
                  </a:r>
                  <a:r>
                    <a:rPr lang="en-US" sz="1800" dirty="0">
                      <a:solidFill>
                        <a:srgbClr val="C00000"/>
                      </a:solidFill>
                      <a:latin typeface="Avenir Book" panose="02000503020000020003" pitchFamily="2" charset="0"/>
                      <a:sym typeface="Symbol" pitchFamily="18" charset="2"/>
                    </a:rPr>
                    <a:t>compensation</a:t>
                  </a:r>
                  <a:endParaRPr lang="en-US" sz="1800" dirty="0">
                    <a:solidFill>
                      <a:srgbClr val="C00000"/>
                    </a:solidFill>
                    <a:latin typeface="Avenir Book" panose="02000503020000020003" pitchFamily="2" charset="0"/>
                  </a:endParaRPr>
                </a:p>
              </p:txBody>
            </p:sp>
          </mc:Choice>
          <mc:Fallback xmlns="">
            <p:sp>
              <p:nvSpPr>
                <p:cNvPr id="162821" name="Text Box 5" descr="tadsfade-5"/>
                <p:cNvSpPr txBox="1">
                  <a:spLocks noRot="1" noChangeAspect="1" noMove="1" noResize="1" noEditPoints="1" noAdjustHandles="1" noChangeArrowheads="1" noChangeShapeType="1" noTextEdit="1"/>
                </p:cNvSpPr>
                <p:nvPr/>
              </p:nvSpPr>
              <p:spPr bwMode="auto">
                <a:xfrm>
                  <a:off x="7525591" y="2527282"/>
                  <a:ext cx="4016228" cy="861775"/>
                </a:xfrm>
                <a:prstGeom prst="rect">
                  <a:avLst/>
                </a:prstGeom>
                <a:blipFill>
                  <a:blip r:embed="rId6"/>
                  <a:stretch>
                    <a:fillRect t="-3922" r="-844" b="-13725"/>
                  </a:stretch>
                </a:blipFill>
                <a:ln>
                  <a:noFill/>
                </a:ln>
                <a:effectLst/>
                <a:extLst>
                  <a:ext uri="{909E8E84-426E-40dd-AFC4-6F175D3DCCD1}">
                    <a14:hiddenFill xmlns="" xmlns:a14="http://schemas.microsoft.com/office/drawing/2010/main">
                      <a:blipFill dpi="0" rotWithShape="0">
                        <a:blip r:embed="rId4"/>
                        <a:srcRect/>
                        <a:stretch>
                          <a:fillRect/>
                        </a:stretch>
                      </a:blipFill>
                    </a14:hiddenFill>
                  </a:ext>
                  <a:ext uri="{91240B29-F687-4f45-9708-019B960494DF}">
                    <a14:hiddenLine xmlns="" xmlns:a14="http://schemas.microsoft.com/office/drawing/2010/main" w="508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822" name="Text Box 6" descr="tadsfade-5"/>
                <p:cNvSpPr txBox="1">
                  <a:spLocks noChangeArrowheads="1"/>
                </p:cNvSpPr>
                <p:nvPr/>
              </p:nvSpPr>
              <p:spPr bwMode="auto">
                <a:xfrm>
                  <a:off x="7107879" y="4404889"/>
                  <a:ext cx="4972471" cy="861775"/>
                </a:xfrm>
                <a:prstGeom prst="rect">
                  <a:avLst/>
                </a:prstGeom>
                <a:noFill/>
                <a:ln>
                  <a:noFill/>
                </a:ln>
                <a:effectLst/>
                <a:extLst>
                  <a:ext uri="{909E8E84-426E-40dd-AFC4-6F175D3DCCD1}">
                    <a14:hiddenFill xmlns="">
                      <a:blipFill dpi="0" rotWithShape="0">
                        <a:blip r:embed="rId4"/>
                        <a:srcRect/>
                        <a:stretch>
                          <a:fillRect/>
                        </a:stretch>
                      </a:blipFill>
                    </a14:hiddenFill>
                  </a:ext>
                  <a:ext uri="{91240B29-F687-4f45-9708-019B960494DF}">
                    <a14:hiddenLine xmlns="" w="50800">
                      <a:solidFill>
                        <a:srgbClr val="000000"/>
                      </a:solidFill>
                      <a:miter lim="800000"/>
                      <a:headEnd/>
                      <a:tailEnd/>
                    </a14:hiddenLine>
                  </a:ext>
                  <a:ext uri="{AF507438-7753-43e0-B8FC-AC1667EBCBE1}">
                    <a14:hiddenEffects xmlns="">
                      <a:effectLst>
                        <a:outerShdw dist="35921" dir="2700000" algn="ctr" rotWithShape="0">
                          <a:srgbClr val="808080"/>
                        </a:outerShdw>
                      </a:effectLst>
                    </a14:hiddenEffects>
                  </a:ext>
                </a:extLst>
              </p:spPr>
              <p:txBody>
                <a:bodyPr wrap="none">
                  <a:spAutoFit/>
                </a:bodyPr>
                <a:lstStyle/>
                <a:p>
                  <a:pPr>
                    <a:spcBef>
                      <a:spcPct val="0"/>
                    </a:spcBef>
                  </a:pPr>
                  <a14:m>
                    <m:oMath xmlns:m="http://schemas.openxmlformats.org/officeDocument/2006/math">
                      <m:r>
                        <a:rPr lang="el-GR" sz="1800" i="1" dirty="0">
                          <a:solidFill>
                            <a:srgbClr val="0070C0"/>
                          </a:solidFill>
                          <a:latin typeface="Cambria Math" panose="02040503050406030204" pitchFamily="18" charset="0"/>
                          <a:ea typeface="Cambria Math" panose="02040503050406030204" pitchFamily="18" charset="0"/>
                        </a:rPr>
                        <m:t>𝛾</m:t>
                      </m:r>
                    </m:oMath>
                  </a14:m>
                  <a:r>
                    <a:rPr lang="en-US" sz="1800" dirty="0">
                      <a:latin typeface="Avenir Book" panose="02000503020000020003" pitchFamily="2" charset="0"/>
                      <a:sym typeface="Symbol" pitchFamily="18" charset="2"/>
                    </a:rPr>
                    <a:t> &gt; 1 (strong density dependence)</a:t>
                  </a:r>
                </a:p>
                <a:p>
                  <a:pPr algn="ctr">
                    <a:spcBef>
                      <a:spcPct val="0"/>
                    </a:spcBef>
                  </a:pPr>
                  <a:r>
                    <a:rPr lang="en-US" sz="1800" dirty="0">
                      <a:solidFill>
                        <a:srgbClr val="C00000"/>
                      </a:solidFill>
                      <a:latin typeface="Avenir Book" panose="02000503020000020003" pitchFamily="2" charset="0"/>
                      <a:sym typeface="Symbol" pitchFamily="18" charset="2"/>
                    </a:rPr>
                    <a:t>          over-compensation</a:t>
                  </a:r>
                  <a:endParaRPr lang="en-US" sz="1800" dirty="0">
                    <a:solidFill>
                      <a:srgbClr val="C00000"/>
                    </a:solidFill>
                    <a:latin typeface="Avenir Book" panose="02000503020000020003" pitchFamily="2" charset="0"/>
                  </a:endParaRPr>
                </a:p>
              </p:txBody>
            </p:sp>
          </mc:Choice>
          <mc:Fallback xmlns="">
            <p:sp>
              <p:nvSpPr>
                <p:cNvPr id="162822" name="Text Box 6" descr="tadsfade-5"/>
                <p:cNvSpPr txBox="1">
                  <a:spLocks noRot="1" noChangeAspect="1" noMove="1" noResize="1" noEditPoints="1" noAdjustHandles="1" noChangeArrowheads="1" noChangeShapeType="1" noTextEdit="1"/>
                </p:cNvSpPr>
                <p:nvPr/>
              </p:nvSpPr>
              <p:spPr bwMode="auto">
                <a:xfrm>
                  <a:off x="7107879" y="4404889"/>
                  <a:ext cx="4972471" cy="861775"/>
                </a:xfrm>
                <a:prstGeom prst="rect">
                  <a:avLst/>
                </a:prstGeom>
                <a:blipFill>
                  <a:blip r:embed="rId7"/>
                  <a:stretch>
                    <a:fillRect t="-3922" r="-340" b="-13725"/>
                  </a:stretch>
                </a:blipFill>
                <a:ln>
                  <a:noFill/>
                </a:ln>
                <a:effectLst/>
                <a:extLst>
                  <a:ext uri="{909E8E84-426E-40dd-AFC4-6F175D3DCCD1}">
                    <a14:hiddenFill xmlns="" xmlns:a14="http://schemas.microsoft.com/office/drawing/2010/main">
                      <a:blipFill dpi="0" rotWithShape="0">
                        <a:blip r:embed="rId4"/>
                        <a:srcRect/>
                        <a:stretch>
                          <a:fillRect/>
                        </a:stretch>
                      </a:blipFill>
                    </a14:hiddenFill>
                  </a:ext>
                  <a:ext uri="{91240B29-F687-4f45-9708-019B960494DF}">
                    <a14:hiddenLine xmlns="" xmlns:a14="http://schemas.microsoft.com/office/drawing/2010/main" w="50800">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r>
                    <a:rPr lang="en-US">
                      <a:noFill/>
                    </a:rPr>
                    <a:t> </a:t>
                  </a:r>
                </a:p>
              </p:txBody>
            </p:sp>
          </mc:Fallback>
        </mc:AlternateContent>
        <p:sp>
          <p:nvSpPr>
            <p:cNvPr id="162824" name="Line 8"/>
            <p:cNvSpPr>
              <a:spLocks noChangeShapeType="1"/>
            </p:cNvSpPr>
            <p:nvPr/>
          </p:nvSpPr>
          <p:spPr bwMode="auto">
            <a:xfrm flipV="1">
              <a:off x="4841933" y="290720"/>
              <a:ext cx="594078" cy="5377180"/>
            </a:xfrm>
            <a:prstGeom prst="line">
              <a:avLst/>
            </a:prstGeom>
            <a:noFill/>
            <a:ln w="38100">
              <a:solidFill>
                <a:srgbClr val="33333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1800" dirty="0">
                <a:latin typeface="Avenir Book" panose="02000503020000020003" pitchFamily="2" charset="0"/>
              </a:endParaRPr>
            </a:p>
          </p:txBody>
        </p:sp>
        <mc:AlternateContent xmlns:mc="http://schemas.openxmlformats.org/markup-compatibility/2006" xmlns:a14="http://schemas.microsoft.com/office/drawing/2010/main">
          <mc:Choice Requires="a14">
            <p:sp>
              <p:nvSpPr>
                <p:cNvPr id="162825" name="Text Box 9"/>
                <p:cNvSpPr txBox="1">
                  <a:spLocks noChangeArrowheads="1"/>
                </p:cNvSpPr>
                <p:nvPr/>
              </p:nvSpPr>
              <p:spPr bwMode="auto">
                <a:xfrm>
                  <a:off x="5379597" y="320189"/>
                  <a:ext cx="4232803" cy="492443"/>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dist="35921" dir="2700000" algn="ctr" rotWithShape="0">
                          <a:schemeClr val="bg2"/>
                        </a:outerShdw>
                      </a:effectLst>
                    </a14:hiddenEffects>
                  </a:ext>
                </a:extLst>
              </p:spPr>
              <p:txBody>
                <a:bodyPr wrap="square">
                  <a:spAutoFit/>
                </a:bodyPr>
                <a:lstStyle/>
                <a:p>
                  <a14:m>
                    <m:oMath xmlns:m="http://schemas.openxmlformats.org/officeDocument/2006/math">
                      <m:r>
                        <a:rPr lang="el-GR" sz="1800" i="1" dirty="0">
                          <a:solidFill>
                            <a:srgbClr val="0070C0"/>
                          </a:solidFill>
                          <a:latin typeface="Cambria Math" panose="02040503050406030204" pitchFamily="18" charset="0"/>
                          <a:ea typeface="Cambria Math" panose="02040503050406030204" pitchFamily="18" charset="0"/>
                        </a:rPr>
                        <m:t>𝛾</m:t>
                      </m:r>
                    </m:oMath>
                  </a14:m>
                  <a:r>
                    <a:rPr lang="en-US" sz="1800" dirty="0">
                      <a:latin typeface="Avenir Book" panose="02000503020000020003" pitchFamily="2" charset="0"/>
                    </a:rPr>
                    <a:t> = 0 (density-independent)</a:t>
                  </a:r>
                </a:p>
              </p:txBody>
            </p:sp>
          </mc:Choice>
          <mc:Fallback xmlns="">
            <p:sp>
              <p:nvSpPr>
                <p:cNvPr id="162825" name="Text Box 9"/>
                <p:cNvSpPr txBox="1">
                  <a:spLocks noRot="1" noChangeAspect="1" noMove="1" noResize="1" noEditPoints="1" noAdjustHandles="1" noChangeArrowheads="1" noChangeShapeType="1" noTextEdit="1"/>
                </p:cNvSpPr>
                <p:nvPr/>
              </p:nvSpPr>
              <p:spPr bwMode="auto">
                <a:xfrm>
                  <a:off x="5379597" y="320189"/>
                  <a:ext cx="4232803" cy="492443"/>
                </a:xfrm>
                <a:prstGeom prst="rect">
                  <a:avLst/>
                </a:prstGeom>
                <a:blipFill>
                  <a:blip r:embed="rId8"/>
                  <a:stretch>
                    <a:fillRect t="-6897" b="-24138"/>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TextBox 1"/>
              <p:cNvSpPr txBox="1"/>
              <p:nvPr/>
            </p:nvSpPr>
            <p:spPr>
              <a:xfrm>
                <a:off x="143488" y="456688"/>
                <a:ext cx="2468706" cy="923330"/>
              </a:xfrm>
              <a:prstGeom prst="rect">
                <a:avLst/>
              </a:prstGeom>
              <a:noFill/>
            </p:spPr>
            <p:txBody>
              <a:bodyPr wrap="square" rtlCol="0">
                <a:spAutoFit/>
              </a:bodyPr>
              <a:lstStyle/>
              <a:p>
                <a14:m>
                  <m:oMath xmlns:m="http://schemas.openxmlformats.org/officeDocument/2006/math">
                    <m:r>
                      <a:rPr lang="el-GR" sz="1800" i="1" dirty="0">
                        <a:solidFill>
                          <a:srgbClr val="0070C0"/>
                        </a:solidFill>
                        <a:latin typeface="Cambria Math" panose="02040503050406030204" pitchFamily="18" charset="0"/>
                        <a:ea typeface="Cambria Math" panose="02040503050406030204" pitchFamily="18" charset="0"/>
                      </a:rPr>
                      <m:t>𝛾</m:t>
                    </m:r>
                    <m:r>
                      <a:rPr lang="en-US" sz="1800" i="1" dirty="0">
                        <a:solidFill>
                          <a:srgbClr val="0070C0"/>
                        </a:solidFill>
                        <a:latin typeface="Cambria Math" panose="02040503050406030204" pitchFamily="18" charset="0"/>
                        <a:ea typeface="Cambria Math" panose="02040503050406030204" pitchFamily="18" charset="0"/>
                      </a:rPr>
                      <m:t> </m:t>
                    </m:r>
                  </m:oMath>
                </a14:m>
                <a:r>
                  <a:rPr lang="en-US" sz="1800" dirty="0">
                    <a:latin typeface="Avenir Book" panose="02000503020000020003" pitchFamily="2" charset="0"/>
                  </a:rPr>
                  <a:t>sets the qualitative pattern of density dependence</a:t>
                </a:r>
              </a:p>
            </p:txBody>
          </p:sp>
        </mc:Choice>
        <mc:Fallback xmlns="">
          <p:sp>
            <p:nvSpPr>
              <p:cNvPr id="2" name="TextBox 1"/>
              <p:cNvSpPr txBox="1">
                <a:spLocks noRot="1" noChangeAspect="1" noMove="1" noResize="1" noEditPoints="1" noAdjustHandles="1" noChangeArrowheads="1" noChangeShapeType="1" noTextEdit="1"/>
              </p:cNvSpPr>
              <p:nvPr/>
            </p:nvSpPr>
            <p:spPr>
              <a:xfrm>
                <a:off x="143488" y="456688"/>
                <a:ext cx="2468706" cy="923330"/>
              </a:xfrm>
              <a:prstGeom prst="rect">
                <a:avLst/>
              </a:prstGeom>
              <a:blipFill>
                <a:blip r:embed="rId9"/>
                <a:stretch>
                  <a:fillRect l="-2062" t="-4167" b="-972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7B3274CB-1F79-8643-AEF2-635BD553A264}"/>
              </a:ext>
            </a:extLst>
          </p:cNvPr>
          <p:cNvSpPr txBox="1"/>
          <p:nvPr/>
        </p:nvSpPr>
        <p:spPr>
          <a:xfrm>
            <a:off x="4836695" y="5501440"/>
            <a:ext cx="2586790" cy="369332"/>
          </a:xfrm>
          <a:prstGeom prst="rect">
            <a:avLst/>
          </a:prstGeom>
          <a:solidFill>
            <a:schemeClr val="bg1"/>
          </a:solidFill>
        </p:spPr>
        <p:txBody>
          <a:bodyPr wrap="square" rtlCol="0">
            <a:spAutoFit/>
          </a:bodyPr>
          <a:lstStyle/>
          <a:p>
            <a:pPr algn="ctr"/>
            <a:r>
              <a:rPr lang="en-US" sz="1800" b="1" dirty="0" err="1"/>
              <a:t>Adults</a:t>
            </a:r>
            <a:r>
              <a:rPr lang="en-US" sz="1800" b="1" baseline="-25000" dirty="0" err="1"/>
              <a:t>t</a:t>
            </a:r>
            <a:r>
              <a:rPr lang="en-US" sz="1800" b="1" dirty="0"/>
              <a:t> (A</a:t>
            </a:r>
            <a:r>
              <a:rPr lang="en-US" sz="1800" b="1" baseline="-25000" dirty="0"/>
              <a:t>t</a:t>
            </a:r>
            <a:r>
              <a:rPr lang="en-US" sz="1800" b="1" dirty="0"/>
              <a:t>)</a:t>
            </a:r>
          </a:p>
        </p:txBody>
      </p:sp>
      <p:sp>
        <p:nvSpPr>
          <p:cNvPr id="14" name="TextBox 13">
            <a:extLst>
              <a:ext uri="{FF2B5EF4-FFF2-40B4-BE49-F238E27FC236}">
                <a16:creationId xmlns:a16="http://schemas.microsoft.com/office/drawing/2014/main" id="{BBC9C7AF-34C1-094A-A702-C1FB9A9670EC}"/>
              </a:ext>
            </a:extLst>
          </p:cNvPr>
          <p:cNvSpPr txBox="1"/>
          <p:nvPr/>
        </p:nvSpPr>
        <p:spPr>
          <a:xfrm>
            <a:off x="3536450" y="5243624"/>
            <a:ext cx="300082" cy="369332"/>
          </a:xfrm>
          <a:prstGeom prst="rect">
            <a:avLst/>
          </a:prstGeom>
          <a:noFill/>
        </p:spPr>
        <p:txBody>
          <a:bodyPr wrap="none" rtlCol="0">
            <a:spAutoFit/>
          </a:bodyPr>
          <a:lstStyle/>
          <a:p>
            <a:r>
              <a:rPr lang="en-US" sz="1800" dirty="0"/>
              <a:t>0</a:t>
            </a:r>
          </a:p>
        </p:txBody>
      </p:sp>
      <p:sp>
        <p:nvSpPr>
          <p:cNvPr id="15" name="TextBox 14">
            <a:extLst>
              <a:ext uri="{FF2B5EF4-FFF2-40B4-BE49-F238E27FC236}">
                <a16:creationId xmlns:a16="http://schemas.microsoft.com/office/drawing/2014/main" id="{18A709F3-C747-1748-B62D-E1694E3BFABD}"/>
              </a:ext>
            </a:extLst>
          </p:cNvPr>
          <p:cNvSpPr txBox="1"/>
          <p:nvPr/>
        </p:nvSpPr>
        <p:spPr>
          <a:xfrm>
            <a:off x="3156339" y="4975154"/>
            <a:ext cx="300082" cy="369332"/>
          </a:xfrm>
          <a:prstGeom prst="rect">
            <a:avLst/>
          </a:prstGeom>
          <a:noFill/>
        </p:spPr>
        <p:txBody>
          <a:bodyPr wrap="none" rtlCol="0">
            <a:spAutoFit/>
          </a:bodyPr>
          <a:lstStyle/>
          <a:p>
            <a:r>
              <a:rPr lang="en-US" sz="1800" dirty="0"/>
              <a:t>0</a:t>
            </a:r>
          </a:p>
        </p:txBody>
      </p:sp>
      <p:sp>
        <p:nvSpPr>
          <p:cNvPr id="17" name="Text Box 27">
            <a:extLst>
              <a:ext uri="{FF2B5EF4-FFF2-40B4-BE49-F238E27FC236}">
                <a16:creationId xmlns:a16="http://schemas.microsoft.com/office/drawing/2014/main" id="{0BCC84AA-157F-654C-8134-B0030F35F9CA}"/>
              </a:ext>
            </a:extLst>
          </p:cNvPr>
          <p:cNvSpPr txBox="1">
            <a:spLocks noChangeArrowheads="1"/>
          </p:cNvSpPr>
          <p:nvPr/>
        </p:nvSpPr>
        <p:spPr bwMode="auto">
          <a:xfrm>
            <a:off x="4705577" y="5442381"/>
            <a:ext cx="3022038" cy="415498"/>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r>
              <a:rPr lang="en-US" sz="2100" dirty="0"/>
              <a:t>Initial tadpole density (</a:t>
            </a:r>
            <a:r>
              <a:rPr lang="en-US" sz="2100" b="1" dirty="0">
                <a:solidFill>
                  <a:srgbClr val="C00000"/>
                </a:solidFill>
              </a:rPr>
              <a:t>T</a:t>
            </a:r>
            <a:r>
              <a:rPr lang="en-US" sz="2100" dirty="0"/>
              <a:t>)</a:t>
            </a:r>
          </a:p>
        </p:txBody>
      </p:sp>
      <mc:AlternateContent xmlns:mc="http://schemas.openxmlformats.org/markup-compatibility/2006" xmlns:a14="http://schemas.microsoft.com/office/drawing/2010/main">
        <mc:Choice Requires="a14">
          <p:sp>
            <p:nvSpPr>
              <p:cNvPr id="18" name="Text Box 27">
                <a:extLst>
                  <a:ext uri="{FF2B5EF4-FFF2-40B4-BE49-F238E27FC236}">
                    <a16:creationId xmlns:a16="http://schemas.microsoft.com/office/drawing/2014/main" id="{2DD825AF-34B7-814E-BB52-FBD07C37D97A}"/>
                  </a:ext>
                </a:extLst>
              </p:cNvPr>
              <p:cNvSpPr txBox="1">
                <a:spLocks noChangeArrowheads="1"/>
              </p:cNvSpPr>
              <p:nvPr/>
            </p:nvSpPr>
            <p:spPr bwMode="auto">
              <a:xfrm rot="16200000">
                <a:off x="1362289" y="2942893"/>
                <a:ext cx="2875604" cy="738664"/>
              </a:xfrm>
              <a:prstGeom prst="rect">
                <a:avLst/>
              </a:prstGeom>
              <a:solidFill>
                <a:schemeClr val="bg1"/>
              </a:solid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dist="35921" dir="2700000" algn="ctr" rotWithShape="0">
                        <a:schemeClr val="bg2"/>
                      </a:outerShdw>
                    </a:effectLst>
                  </a14:hiddenEffects>
                </a:ext>
              </a:extLst>
            </p:spPr>
            <p:txBody>
              <a:bodyPr wrap="square">
                <a:spAutoFit/>
              </a:bodyPr>
              <a:lstStyle/>
              <a:p>
                <a:pPr algn="ctr"/>
                <a:r>
                  <a:rPr lang="en-US" sz="2100" dirty="0">
                    <a:latin typeface="Avenir Book" panose="02000503020000020003" pitchFamily="2" charset="0"/>
                  </a:rPr>
                  <a:t>Number that survive to metamorphose, T</a:t>
                </a:r>
                <a14:m>
                  <m:oMath xmlns:m="http://schemas.openxmlformats.org/officeDocument/2006/math">
                    <m:sSub>
                      <m:sSubPr>
                        <m:ctrlPr>
                          <a:rPr lang="en-US" sz="2100" i="1">
                            <a:latin typeface="Cambria Math" panose="02040503050406030204" pitchFamily="18" charset="0"/>
                          </a:rPr>
                        </m:ctrlPr>
                      </m:sSubPr>
                      <m:e>
                        <m:r>
                          <m:rPr>
                            <m:sty m:val="p"/>
                          </m:rPr>
                          <a:rPr lang="en-US" sz="2100">
                            <a:latin typeface="Cambria Math" panose="02040503050406030204" pitchFamily="18" charset="0"/>
                            <a:ea typeface="Cambria Math" panose="02040503050406030204" pitchFamily="18" charset="0"/>
                          </a:rPr>
                          <m:t>σ</m:t>
                        </m:r>
                      </m:e>
                      <m:sub>
                        <m:r>
                          <m:rPr>
                            <m:sty m:val="p"/>
                          </m:rPr>
                          <a:rPr lang="en-US" sz="2100" b="0" i="0" smtClean="0">
                            <a:latin typeface="Cambria Math" panose="02040503050406030204" pitchFamily="18" charset="0"/>
                            <a:ea typeface="Cambria Math" panose="02040503050406030204" pitchFamily="18" charset="0"/>
                          </a:rPr>
                          <m:t>t</m:t>
                        </m:r>
                      </m:sub>
                    </m:sSub>
                  </m:oMath>
                </a14:m>
                <a:endParaRPr lang="en-US" sz="2100" dirty="0">
                  <a:latin typeface="Avenir Book" panose="02000503020000020003" pitchFamily="2" charset="0"/>
                </a:endParaRPr>
              </a:p>
            </p:txBody>
          </p:sp>
        </mc:Choice>
        <mc:Fallback xmlns="">
          <p:sp>
            <p:nvSpPr>
              <p:cNvPr id="18" name="Text Box 27">
                <a:extLst>
                  <a:ext uri="{FF2B5EF4-FFF2-40B4-BE49-F238E27FC236}">
                    <a16:creationId xmlns:a16="http://schemas.microsoft.com/office/drawing/2014/main" id="{2DD825AF-34B7-814E-BB52-FBD07C37D97A}"/>
                  </a:ext>
                </a:extLst>
              </p:cNvPr>
              <p:cNvSpPr txBox="1">
                <a:spLocks noRot="1" noChangeAspect="1" noMove="1" noResize="1" noEditPoints="1" noAdjustHandles="1" noChangeArrowheads="1" noChangeShapeType="1" noTextEdit="1"/>
              </p:cNvSpPr>
              <p:nvPr/>
            </p:nvSpPr>
            <p:spPr bwMode="auto">
              <a:xfrm rot="16200000">
                <a:off x="1362289" y="2942893"/>
                <a:ext cx="2875604" cy="738664"/>
              </a:xfrm>
              <a:prstGeom prst="rect">
                <a:avLst/>
              </a:prstGeom>
              <a:blipFill>
                <a:blip r:embed="rId10"/>
                <a:stretch>
                  <a:fillRect l="-5172" r="-13793" b="-2212"/>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 Box 27">
                <a:extLst>
                  <a:ext uri="{FF2B5EF4-FFF2-40B4-BE49-F238E27FC236}">
                    <a16:creationId xmlns:a16="http://schemas.microsoft.com/office/drawing/2014/main" id="{DA9CDCCC-2EBE-8E4F-92BB-67FB18D4D9FC}"/>
                  </a:ext>
                </a:extLst>
              </p:cNvPr>
              <p:cNvSpPr txBox="1">
                <a:spLocks noChangeArrowheads="1"/>
              </p:cNvSpPr>
              <p:nvPr/>
            </p:nvSpPr>
            <p:spPr bwMode="auto">
              <a:xfrm rot="16445668">
                <a:off x="2796587" y="2405306"/>
                <a:ext cx="1856224" cy="338554"/>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dist="35921" dir="2700000" algn="ctr" rotWithShape="0">
                        <a:schemeClr val="bg2"/>
                      </a:outerShdw>
                    </a:effectLst>
                  </a14:hiddenEffects>
                </a:ext>
              </a:extLst>
            </p:spPr>
            <p:txBody>
              <a:bodyPr wrap="square">
                <a:spAutoFit/>
              </a:bodyPr>
              <a:lstStyle/>
              <a:p>
                <a:pPr algn="ctr"/>
                <a:r>
                  <a:rPr lang="en-US" sz="1600" dirty="0">
                    <a:latin typeface="Avenir Book" panose="02000503020000020003" pitchFamily="2" charset="0"/>
                  </a:rPr>
                  <a:t>Slope = </a:t>
                </a:r>
                <a14:m>
                  <m:oMath xmlns:m="http://schemas.openxmlformats.org/officeDocument/2006/math">
                    <m:sSub>
                      <m:sSubPr>
                        <m:ctrlPr>
                          <a:rPr lang="en-US" sz="1600" i="1">
                            <a:latin typeface="Cambria Math" panose="02040503050406030204" pitchFamily="18" charset="0"/>
                          </a:rPr>
                        </m:ctrlPr>
                      </m:sSubPr>
                      <m:e>
                        <m:r>
                          <m:rPr>
                            <m:sty m:val="p"/>
                          </m:rPr>
                          <a:rPr lang="en-US" sz="1600">
                            <a:latin typeface="Cambria Math" panose="02040503050406030204" pitchFamily="18" charset="0"/>
                            <a:ea typeface="Cambria Math" panose="02040503050406030204" pitchFamily="18" charset="0"/>
                          </a:rPr>
                          <m:t>σ</m:t>
                        </m:r>
                      </m:e>
                      <m:sub>
                        <m:r>
                          <m:rPr>
                            <m:sty m:val="p"/>
                          </m:rPr>
                          <a:rPr lang="en-US" sz="1600">
                            <a:latin typeface="Cambria Math" panose="02040503050406030204" pitchFamily="18" charset="0"/>
                          </a:rPr>
                          <m:t>t</m:t>
                        </m:r>
                        <m:r>
                          <m:rPr>
                            <m:sty m:val="p"/>
                          </m:rPr>
                          <a:rPr lang="en-US" sz="1600" b="0" i="0" smtClean="0">
                            <a:latin typeface="Cambria Math" panose="02040503050406030204" pitchFamily="18" charset="0"/>
                          </a:rPr>
                          <m:t>max</m:t>
                        </m:r>
                      </m:sub>
                    </m:sSub>
                  </m:oMath>
                </a14:m>
                <a:endParaRPr lang="en-US" sz="1600" dirty="0">
                  <a:latin typeface="Avenir Book" panose="02000503020000020003" pitchFamily="2" charset="0"/>
                </a:endParaRPr>
              </a:p>
            </p:txBody>
          </p:sp>
        </mc:Choice>
        <mc:Fallback xmlns="">
          <p:sp>
            <p:nvSpPr>
              <p:cNvPr id="20" name="Text Box 27">
                <a:extLst>
                  <a:ext uri="{FF2B5EF4-FFF2-40B4-BE49-F238E27FC236}">
                    <a16:creationId xmlns:a16="http://schemas.microsoft.com/office/drawing/2014/main" id="{DA9CDCCC-2EBE-8E4F-92BB-67FB18D4D9FC}"/>
                  </a:ext>
                </a:extLst>
              </p:cNvPr>
              <p:cNvSpPr txBox="1">
                <a:spLocks noRot="1" noChangeAspect="1" noMove="1" noResize="1" noEditPoints="1" noAdjustHandles="1" noChangeArrowheads="1" noChangeShapeType="1" noTextEdit="1"/>
              </p:cNvSpPr>
              <p:nvPr/>
            </p:nvSpPr>
            <p:spPr bwMode="auto">
              <a:xfrm rot="16445668">
                <a:off x="2796587" y="2405306"/>
                <a:ext cx="1856224" cy="338554"/>
              </a:xfrm>
              <a:prstGeom prst="rect">
                <a:avLst/>
              </a:prstGeom>
              <a:blipFill>
                <a:blip r:embed="rId11"/>
                <a:stretch>
                  <a:fillRect r="-5263"/>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C822F903-D10D-204E-AEB2-F7691A73DD9D}"/>
              </a:ext>
            </a:extLst>
          </p:cNvPr>
          <p:cNvGrpSpPr/>
          <p:nvPr/>
        </p:nvGrpSpPr>
        <p:grpSpPr>
          <a:xfrm>
            <a:off x="144756" y="3120491"/>
            <a:ext cx="8475983" cy="3603986"/>
            <a:chOff x="144756" y="3120491"/>
            <a:chExt cx="8475983" cy="3603986"/>
          </a:xfrm>
        </p:grpSpPr>
        <p:grpSp>
          <p:nvGrpSpPr>
            <p:cNvPr id="9" name="Group 8">
              <a:extLst>
                <a:ext uri="{FF2B5EF4-FFF2-40B4-BE49-F238E27FC236}">
                  <a16:creationId xmlns:a16="http://schemas.microsoft.com/office/drawing/2014/main" id="{24053A14-B9B7-1F42-9A58-2D1EE5B88C25}"/>
                </a:ext>
              </a:extLst>
            </p:cNvPr>
            <p:cNvGrpSpPr/>
            <p:nvPr/>
          </p:nvGrpSpPr>
          <p:grpSpPr>
            <a:xfrm>
              <a:off x="3005546" y="3120491"/>
              <a:ext cx="5615193" cy="338554"/>
              <a:chOff x="3005546" y="3120491"/>
              <a:chExt cx="5615193" cy="338554"/>
            </a:xfrm>
          </p:grpSpPr>
          <p:cxnSp>
            <p:nvCxnSpPr>
              <p:cNvPr id="6" name="Straight Connector 5">
                <a:extLst>
                  <a:ext uri="{FF2B5EF4-FFF2-40B4-BE49-F238E27FC236}">
                    <a16:creationId xmlns:a16="http://schemas.microsoft.com/office/drawing/2014/main" id="{922CA356-F961-5844-8BB1-A4D463C4E009}"/>
                  </a:ext>
                </a:extLst>
              </p:cNvPr>
              <p:cNvCxnSpPr/>
              <p:nvPr/>
            </p:nvCxnSpPr>
            <p:spPr>
              <a:xfrm>
                <a:off x="3420796" y="3312225"/>
                <a:ext cx="5199943" cy="0"/>
              </a:xfrm>
              <a:prstGeom prst="line">
                <a:avLst/>
              </a:prstGeom>
              <a:ln>
                <a:solidFill>
                  <a:srgbClr val="0070C0"/>
                </a:solidFill>
                <a:prstDash val="sysDash"/>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E2DFB2A7-C890-454D-BC3A-784CB444F634}"/>
                  </a:ext>
                </a:extLst>
              </p:cNvPr>
              <p:cNvSpPr txBox="1"/>
              <p:nvPr/>
            </p:nvSpPr>
            <p:spPr>
              <a:xfrm>
                <a:off x="3005546" y="3120491"/>
                <a:ext cx="1200152" cy="338554"/>
              </a:xfrm>
              <a:prstGeom prst="rect">
                <a:avLst/>
              </a:prstGeom>
              <a:noFill/>
            </p:spPr>
            <p:txBody>
              <a:bodyPr wrap="square" rtlCol="0">
                <a:spAutoFit/>
              </a:bodyPr>
              <a:lstStyle/>
              <a:p>
                <a:r>
                  <a:rPr lang="en-US" sz="1600" dirty="0">
                    <a:solidFill>
                      <a:srgbClr val="0070C0"/>
                    </a:solidFill>
                    <a:latin typeface="+mn-lt"/>
                  </a:rPr>
                  <a:t>1/d</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208E244-40D8-F34A-9C75-54948D52305A}"/>
                    </a:ext>
                  </a:extLst>
                </p:cNvPr>
                <p:cNvSpPr txBox="1"/>
                <p:nvPr/>
              </p:nvSpPr>
              <p:spPr>
                <a:xfrm>
                  <a:off x="144756" y="6078146"/>
                  <a:ext cx="2468706" cy="646331"/>
                </a:xfrm>
                <a:prstGeom prst="rect">
                  <a:avLst/>
                </a:prstGeom>
                <a:noFill/>
              </p:spPr>
              <p:txBody>
                <a:bodyPr wrap="square" rtlCol="0">
                  <a:spAutoFit/>
                </a:bodyPr>
                <a:lstStyle/>
                <a:p>
                  <a14:m>
                    <m:oMath xmlns:m="http://schemas.openxmlformats.org/officeDocument/2006/math">
                      <m:r>
                        <a:rPr lang="en-US" sz="1800" b="0" i="1" dirty="0" smtClean="0">
                          <a:solidFill>
                            <a:srgbClr val="0070C0"/>
                          </a:solidFill>
                          <a:latin typeface="Cambria Math" panose="02040503050406030204" pitchFamily="18" charset="0"/>
                          <a:ea typeface="Cambria Math" panose="02040503050406030204" pitchFamily="18" charset="0"/>
                        </a:rPr>
                        <m:t>𝑑</m:t>
                      </m:r>
                      <m:r>
                        <a:rPr lang="en-US" sz="1800" i="1" dirty="0">
                          <a:solidFill>
                            <a:srgbClr val="0070C0"/>
                          </a:solidFill>
                          <a:latin typeface="Cambria Math" panose="02040503050406030204" pitchFamily="18" charset="0"/>
                          <a:ea typeface="Cambria Math" panose="02040503050406030204" pitchFamily="18" charset="0"/>
                        </a:rPr>
                        <m:t> </m:t>
                      </m:r>
                    </m:oMath>
                  </a14:m>
                  <a:r>
                    <a:rPr lang="en-US" sz="1800" dirty="0">
                      <a:latin typeface="Avenir Book" panose="02000503020000020003" pitchFamily="2" charset="0"/>
                    </a:rPr>
                    <a:t>influences the quantitative result</a:t>
                  </a:r>
                </a:p>
              </p:txBody>
            </p:sp>
          </mc:Choice>
          <mc:Fallback xmlns="">
            <p:sp>
              <p:nvSpPr>
                <p:cNvPr id="22" name="TextBox 21">
                  <a:extLst>
                    <a:ext uri="{FF2B5EF4-FFF2-40B4-BE49-F238E27FC236}">
                      <a16:creationId xmlns:a16="http://schemas.microsoft.com/office/drawing/2014/main" id="{9208E244-40D8-F34A-9C75-54948D52305A}"/>
                    </a:ext>
                  </a:extLst>
                </p:cNvPr>
                <p:cNvSpPr txBox="1">
                  <a:spLocks noRot="1" noChangeAspect="1" noMove="1" noResize="1" noEditPoints="1" noAdjustHandles="1" noChangeArrowheads="1" noChangeShapeType="1" noTextEdit="1"/>
                </p:cNvSpPr>
                <p:nvPr/>
              </p:nvSpPr>
              <p:spPr>
                <a:xfrm>
                  <a:off x="144756" y="6078146"/>
                  <a:ext cx="2468706" cy="646331"/>
                </a:xfrm>
                <a:prstGeom prst="rect">
                  <a:avLst/>
                </a:prstGeom>
                <a:blipFill>
                  <a:blip r:embed="rId12"/>
                  <a:stretch>
                    <a:fillRect l="-2062" t="-3922" b="-13725"/>
                  </a:stretch>
                </a:blipFill>
              </p:spPr>
              <p:txBody>
                <a:bodyPr/>
                <a:lstStyle/>
                <a:p>
                  <a:r>
                    <a:rPr lang="en-US">
                      <a:noFill/>
                    </a:rPr>
                    <a:t> </a:t>
                  </a:r>
                </a:p>
              </p:txBody>
            </p:sp>
          </mc:Fallback>
        </mc:AlternateContent>
      </p:grpSp>
    </p:spTree>
    <p:extLst>
      <p:ext uri="{BB962C8B-B14F-4D97-AF65-F5344CB8AC3E}">
        <p14:creationId xmlns:p14="http://schemas.microsoft.com/office/powerpoint/2010/main" val="343526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5" descr="toadcycle_cop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58672" y="729594"/>
            <a:ext cx="4686300" cy="2792015"/>
          </a:xfrm>
          <a:prstGeom prst="rect">
            <a:avLst/>
          </a:prstGeom>
          <a:noFill/>
          <a:extLst>
            <a:ext uri="{909E8E84-426E-40dd-AFC4-6F175D3DCCD1}">
              <a14:hiddenFill xmlns:a14="http://schemas.microsoft.com/office/drawing/2010/main" xmlns="">
                <a:solidFill>
                  <a:srgbClr val="FFFFFF"/>
                </a:solidFill>
              </a14:hiddenFill>
            </a:ext>
          </a:extLst>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4596" y="508897"/>
                <a:ext cx="4686300" cy="5844402"/>
              </a:xfrm>
            </p:spPr>
            <p:txBody>
              <a:bodyPr>
                <a:normAutofit/>
              </a:bodyPr>
              <a:lstStyle/>
              <a:p>
                <a:pPr marL="0" indent="0" algn="ctr">
                  <a:buNone/>
                </a:pPr>
                <a:r>
                  <a:rPr lang="en-US" sz="2000" dirty="0"/>
                  <a:t>Objective of the study:</a:t>
                </a:r>
              </a:p>
              <a:p>
                <a:pPr marL="0" indent="0" algn="ctr">
                  <a:buNone/>
                </a:pPr>
                <a:endParaRPr lang="en-US" sz="2000" dirty="0"/>
              </a:p>
              <a:p>
                <a:pPr marL="0" indent="0">
                  <a:buNone/>
                </a:pPr>
                <a:r>
                  <a:rPr lang="en-US" sz="2000" dirty="0"/>
                  <a:t>What are the population level consequences of mortality at different stages, particularly the egg stage, due to UV – B radiation?</a:t>
                </a:r>
              </a:p>
              <a:p>
                <a:pPr marL="0" indent="0">
                  <a:buNone/>
                </a:pPr>
                <a:endParaRPr lang="en-US" sz="2000" dirty="0"/>
              </a:p>
              <a:p>
                <a:pPr marL="0" indent="0" algn="ctr">
                  <a:buNone/>
                </a:pPr>
                <a:r>
                  <a:rPr lang="en-US" sz="2000" dirty="0"/>
                  <a:t>Approach:</a:t>
                </a:r>
              </a:p>
              <a:p>
                <a:pPr marL="0" indent="0">
                  <a:buNone/>
                </a:pPr>
                <a:endParaRPr lang="en-US" sz="2000" dirty="0"/>
              </a:p>
              <a:p>
                <a:pPr marL="385763" indent="-385763">
                  <a:lnSpc>
                    <a:spcPct val="145000"/>
                  </a:lnSpc>
                  <a:spcBef>
                    <a:spcPct val="0"/>
                  </a:spcBef>
                  <a:buFont typeface="+mj-lt"/>
                  <a:buAutoNum type="arabicPeriod"/>
                </a:pPr>
                <a:r>
                  <a:rPr lang="en-US" sz="2000" dirty="0"/>
                  <a:t>Solve equilibrium </a:t>
                </a:r>
                <a:r>
                  <a:rPr lang="en-US" sz="2000" dirty="0">
                    <a:cs typeface="Comic Sans MS"/>
                  </a:rPr>
                  <a:t>(A</a:t>
                </a:r>
                <a:r>
                  <a:rPr lang="en-US" sz="2000" baseline="-25000" dirty="0">
                    <a:cs typeface="Comic Sans MS"/>
                  </a:rPr>
                  <a:t>t+1</a:t>
                </a:r>
                <a:r>
                  <a:rPr lang="en-US" sz="2000" dirty="0">
                    <a:cs typeface="Comic Sans MS"/>
                  </a:rPr>
                  <a:t>=A</a:t>
                </a:r>
                <a:r>
                  <a:rPr lang="en-US" sz="2000" baseline="-25000" dirty="0">
                    <a:cs typeface="Comic Sans MS"/>
                  </a:rPr>
                  <a:t>t</a:t>
                </a:r>
                <a:r>
                  <a:rPr lang="en-US" sz="2000" dirty="0">
                    <a:cs typeface="Comic Sans MS"/>
                  </a:rPr>
                  <a:t>; J</a:t>
                </a:r>
                <a:r>
                  <a:rPr lang="en-US" sz="2000" baseline="-25000" dirty="0">
                    <a:cs typeface="Comic Sans MS"/>
                  </a:rPr>
                  <a:t>t+1</a:t>
                </a:r>
                <a:r>
                  <a:rPr lang="en-US" sz="2000" dirty="0">
                    <a:cs typeface="Comic Sans MS"/>
                  </a:rPr>
                  <a:t>=</a:t>
                </a:r>
                <a:r>
                  <a:rPr lang="en-US" sz="2000" dirty="0" err="1">
                    <a:cs typeface="Comic Sans MS"/>
                  </a:rPr>
                  <a:t>J</a:t>
                </a:r>
                <a:r>
                  <a:rPr lang="en-US" sz="2000" baseline="-25000" dirty="0" err="1">
                    <a:cs typeface="Comic Sans MS"/>
                  </a:rPr>
                  <a:t>t</a:t>
                </a:r>
                <a:r>
                  <a:rPr lang="en-US" sz="2000" dirty="0">
                    <a:cs typeface="Comic Sans MS"/>
                  </a:rPr>
                  <a:t>): </a:t>
                </a:r>
                <a14:m>
                  <m:oMath xmlns:m="http://schemas.openxmlformats.org/officeDocument/2006/math">
                    <m:acc>
                      <m:accPr>
                        <m:chr m:val="̂"/>
                        <m:ctrlPr>
                          <a:rPr lang="en-US" sz="2000" i="1" dirty="0" smtClean="0">
                            <a:latin typeface="Cambria Math" panose="02040503050406030204" pitchFamily="18" charset="0"/>
                          </a:rPr>
                        </m:ctrlPr>
                      </m:accPr>
                      <m:e>
                        <m:r>
                          <a:rPr lang="en-US" sz="2000" b="0" i="1" dirty="0" smtClean="0">
                            <a:latin typeface="Cambria Math" panose="02040503050406030204" pitchFamily="18" charset="0"/>
                          </a:rPr>
                          <m:t>𝐴</m:t>
                        </m:r>
                      </m:e>
                    </m:acc>
                    <m:r>
                      <a:rPr lang="en-US" sz="2000" i="1" dirty="0">
                        <a:latin typeface="Cambria Math" panose="02040503050406030204" pitchFamily="18" charset="0"/>
                        <a:cs typeface="Comic Sans MS"/>
                      </a:rPr>
                      <m:t>, </m:t>
                    </m:r>
                    <m:acc>
                      <m:accPr>
                        <m:chr m:val="̂"/>
                        <m:ctrlPr>
                          <a:rPr lang="en-US" sz="2000" i="1" dirty="0" smtClean="0">
                            <a:latin typeface="Cambria Math" panose="02040503050406030204" pitchFamily="18" charset="0"/>
                          </a:rPr>
                        </m:ctrlPr>
                      </m:accPr>
                      <m:e>
                        <m:r>
                          <a:rPr lang="en-US" sz="2000" b="0" i="1" dirty="0" smtClean="0">
                            <a:latin typeface="Cambria Math" panose="02040503050406030204" pitchFamily="18" charset="0"/>
                          </a:rPr>
                          <m:t>𝐽</m:t>
                        </m:r>
                      </m:e>
                    </m:acc>
                  </m:oMath>
                </a14:m>
                <a:endParaRPr lang="en-US" sz="2000" baseline="30000" dirty="0">
                  <a:cs typeface="Comic Sans MS"/>
                </a:endParaRPr>
              </a:p>
              <a:p>
                <a:pPr marL="385763" indent="-385763">
                  <a:lnSpc>
                    <a:spcPct val="145000"/>
                  </a:lnSpc>
                  <a:spcBef>
                    <a:spcPct val="0"/>
                  </a:spcBef>
                  <a:buFont typeface="+mj-lt"/>
                  <a:buAutoNum type="arabicPeriod"/>
                </a:pPr>
                <a:r>
                  <a:rPr lang="en-US" sz="2000" dirty="0">
                    <a:cs typeface="Comic Sans MS"/>
                  </a:rPr>
                  <a:t>Analyze stability</a:t>
                </a:r>
              </a:p>
              <a:p>
                <a:pPr marL="385763" indent="-385763">
                  <a:lnSpc>
                    <a:spcPct val="145000"/>
                  </a:lnSpc>
                  <a:spcBef>
                    <a:spcPct val="0"/>
                  </a:spcBef>
                  <a:buFont typeface="+mj-lt"/>
                  <a:buAutoNum type="arabicPeriod"/>
                </a:pPr>
                <a:r>
                  <a:rPr lang="en-US" sz="2000" dirty="0">
                    <a:cs typeface="Comic Sans MS"/>
                  </a:rPr>
                  <a:t>Quantify the effect of UV-B on </a:t>
                </a:r>
                <a14:m>
                  <m:oMath xmlns:m="http://schemas.openxmlformats.org/officeDocument/2006/math">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𝐴</m:t>
                        </m:r>
                      </m:e>
                    </m:acc>
                  </m:oMath>
                </a14:m>
                <a:endParaRPr lang="en-US" sz="2000" dirty="0">
                  <a:cs typeface="Comic Sans MS"/>
                </a:endParaRPr>
              </a:p>
              <a:p>
                <a:pPr lvl="1">
                  <a:lnSpc>
                    <a:spcPct val="145000"/>
                  </a:lnSpc>
                  <a:spcBef>
                    <a:spcPct val="0"/>
                  </a:spcBef>
                </a:pPr>
                <a:r>
                  <a:rPr lang="en-US" sz="2000" dirty="0">
                    <a:cs typeface="Comic Sans MS"/>
                  </a:rPr>
                  <a:t>Limitation</a:t>
                </a:r>
              </a:p>
              <a:p>
                <a:pPr lvl="1">
                  <a:lnSpc>
                    <a:spcPct val="145000"/>
                  </a:lnSpc>
                  <a:spcBef>
                    <a:spcPct val="0"/>
                  </a:spcBef>
                </a:pPr>
                <a:r>
                  <a:rPr lang="en-US" sz="2000" dirty="0">
                    <a:cs typeface="Comic Sans MS"/>
                  </a:rPr>
                  <a:t>Elasticity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4596" y="508897"/>
                <a:ext cx="4686300" cy="5844402"/>
              </a:xfrm>
              <a:blipFill>
                <a:blip r:embed="rId3"/>
                <a:stretch>
                  <a:fillRect l="-1351" t="-433"/>
                </a:stretch>
              </a:blipFill>
            </p:spPr>
            <p:txBody>
              <a:bodyPr/>
              <a:lstStyle/>
              <a:p>
                <a:r>
                  <a:rPr lang="en-US">
                    <a:noFill/>
                  </a:rPr>
                  <a:t> </a:t>
                </a:r>
              </a:p>
            </p:txBody>
          </p:sp>
        </mc:Fallback>
      </mc:AlternateContent>
      <p:pic>
        <p:nvPicPr>
          <p:cNvPr id="19458" name="Picture 2" descr="Image result for UV radiation"/>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222" r="100000"/>
                    </a14:imgEffect>
                  </a14:imgLayer>
                </a14:imgProps>
              </a:ext>
              <a:ext uri="{28A0092B-C50C-407E-A947-70E740481C1C}">
                <a14:useLocalDpi xmlns:a14="http://schemas.microsoft.com/office/drawing/2010/main" val="0"/>
              </a:ext>
            </a:extLst>
          </a:blip>
          <a:srcRect/>
          <a:stretch>
            <a:fillRect/>
          </a:stretch>
        </p:blipFill>
        <p:spPr bwMode="auto">
          <a:xfrm rot="20899043" flipH="1">
            <a:off x="7688148" y="149453"/>
            <a:ext cx="1574604" cy="9622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4B5CED-2F74-5744-8564-B5C274AB2F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1165" y="5057239"/>
            <a:ext cx="5435600" cy="1422400"/>
          </a:xfrm>
          <a:prstGeom prst="rect">
            <a:avLst/>
          </a:prstGeom>
        </p:spPr>
      </p:pic>
    </p:spTree>
    <p:extLst>
      <p:ext uri="{BB962C8B-B14F-4D97-AF65-F5344CB8AC3E}">
        <p14:creationId xmlns:p14="http://schemas.microsoft.com/office/powerpoint/2010/main" val="2869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childTnLst>
                          </p:cTn>
                        </p:par>
                        <p:par>
                          <p:cTn id="39" fill="hold">
                            <p:stCondLst>
                              <p:cond delay="500"/>
                            </p:stCondLst>
                            <p:childTnLst>
                              <p:par>
                                <p:cTn id="40" presetID="9" presetClass="entr" presetSubtype="0"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dissolv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042" y="1109818"/>
            <a:ext cx="6173879" cy="4429125"/>
          </a:xfrm>
        </p:spPr>
        <p:txBody>
          <a:bodyPr>
            <a:normAutofit/>
          </a:bodyPr>
          <a:lstStyle/>
          <a:p>
            <a:pPr marL="0" indent="0">
              <a:buNone/>
            </a:pPr>
            <a:r>
              <a:rPr lang="en-US" dirty="0"/>
              <a:t>Problem 5:</a:t>
            </a:r>
          </a:p>
          <a:p>
            <a:pPr marL="0" indent="0">
              <a:buNone/>
            </a:pPr>
            <a:endParaRPr lang="en-US" dirty="0"/>
          </a:p>
          <a:p>
            <a:pPr marL="0" indent="0">
              <a:buNone/>
            </a:pPr>
            <a:endParaRPr lang="en-US" dirty="0"/>
          </a:p>
          <a:p>
            <a:pPr marL="0" indent="0">
              <a:buNone/>
            </a:pPr>
            <a:r>
              <a:rPr lang="en-US" dirty="0"/>
              <a:t>What is elasticity?  Describe it in words.</a:t>
            </a:r>
          </a:p>
        </p:txBody>
      </p:sp>
    </p:spTree>
    <p:extLst>
      <p:ext uri="{BB962C8B-B14F-4D97-AF65-F5344CB8AC3E}">
        <p14:creationId xmlns:p14="http://schemas.microsoft.com/office/powerpoint/2010/main" val="16609005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3915" y="219169"/>
                <a:ext cx="8215331" cy="6062878"/>
              </a:xfrm>
            </p:spPr>
            <p:txBody>
              <a:bodyPr>
                <a:normAutofit fontScale="92500" lnSpcReduction="10000"/>
              </a:bodyPr>
              <a:lstStyle/>
              <a:p>
                <a:pPr marL="0" indent="0">
                  <a:buNone/>
                </a:pPr>
                <a:r>
                  <a:rPr lang="en-US" dirty="0"/>
                  <a:t>Problem 5:</a:t>
                </a:r>
              </a:p>
              <a:p>
                <a:pPr marL="0" indent="0">
                  <a:buNone/>
                </a:pPr>
                <a:endParaRPr lang="en-US" dirty="0"/>
              </a:p>
              <a:p>
                <a:pPr marL="0" indent="0">
                  <a:buNone/>
                </a:pPr>
                <a:r>
                  <a:rPr lang="en-US" dirty="0"/>
                  <a:t>What is elasticity?  Describe it in words.</a:t>
                </a:r>
              </a:p>
              <a:p>
                <a:pPr marL="0" indent="0">
                  <a:buNone/>
                </a:pPr>
                <a:endParaRPr lang="en-US" dirty="0"/>
              </a:p>
              <a:p>
                <a:pPr marL="697706" indent="0">
                  <a:buNone/>
                </a:pPr>
                <a:r>
                  <a:rPr lang="en-US" sz="2400" dirty="0">
                    <a:solidFill>
                      <a:schemeClr val="accent5">
                        <a:lumMod val="75000"/>
                      </a:schemeClr>
                    </a:solidFill>
                  </a:rPr>
                  <a:t>The change in an output of a model (e.g., </a:t>
                </a:r>
                <a14:m>
                  <m:oMath xmlns:m="http://schemas.openxmlformats.org/officeDocument/2006/math">
                    <m:acc>
                      <m:accPr>
                        <m:chr m:val="̂"/>
                        <m:ctrlPr>
                          <a:rPr lang="en-US" sz="2400" i="1" smtClean="0">
                            <a:solidFill>
                              <a:schemeClr val="accent5">
                                <a:lumMod val="75000"/>
                              </a:schemeClr>
                            </a:solidFill>
                            <a:latin typeface="Cambria Math" panose="02040503050406030204" pitchFamily="18" charset="0"/>
                          </a:rPr>
                        </m:ctrlPr>
                      </m:accPr>
                      <m:e>
                        <m:r>
                          <m:rPr>
                            <m:sty m:val="p"/>
                          </m:rPr>
                          <a:rPr lang="en-US" sz="2400" b="0" i="0" smtClean="0">
                            <a:solidFill>
                              <a:schemeClr val="accent5">
                                <a:lumMod val="75000"/>
                              </a:schemeClr>
                            </a:solidFill>
                            <a:latin typeface="Cambria Math" panose="02040503050406030204" pitchFamily="18" charset="0"/>
                          </a:rPr>
                          <m:t>A</m:t>
                        </m:r>
                      </m:e>
                    </m:acc>
                  </m:oMath>
                </a14:m>
                <a:r>
                  <a:rPr lang="en-US" sz="2400" dirty="0">
                    <a:solidFill>
                      <a:schemeClr val="accent5">
                        <a:lumMod val="75000"/>
                      </a:schemeClr>
                    </a:solidFill>
                  </a:rPr>
                  <a:t>) caused by a change in a parameter (e.g., </a:t>
                </a:r>
                <a14:m>
                  <m:oMath xmlns:m="http://schemas.openxmlformats.org/officeDocument/2006/math">
                    <m:sSub>
                      <m:sSubPr>
                        <m:ctrlPr>
                          <a:rPr lang="en-US" sz="2400" i="1">
                            <a:solidFill>
                              <a:schemeClr val="accent5">
                                <a:lumMod val="75000"/>
                              </a:schemeClr>
                            </a:solidFill>
                            <a:latin typeface="Cambria Math" panose="02040503050406030204" pitchFamily="18" charset="0"/>
                          </a:rPr>
                        </m:ctrlPr>
                      </m:sSubPr>
                      <m:e>
                        <m:r>
                          <m:rPr>
                            <m:sty m:val="p"/>
                          </m:rPr>
                          <a:rPr lang="en-US" sz="2400">
                            <a:solidFill>
                              <a:schemeClr val="accent5">
                                <a:lumMod val="75000"/>
                              </a:schemeClr>
                            </a:solidFill>
                            <a:latin typeface="Cambria Math" panose="02040503050406030204" pitchFamily="18" charset="0"/>
                            <a:ea typeface="Cambria Math" panose="02040503050406030204" pitchFamily="18" charset="0"/>
                          </a:rPr>
                          <m:t>σ</m:t>
                        </m:r>
                      </m:e>
                      <m:sub>
                        <m:r>
                          <m:rPr>
                            <m:sty m:val="p"/>
                          </m:rPr>
                          <a:rPr lang="en-US" sz="2400">
                            <a:solidFill>
                              <a:schemeClr val="accent5">
                                <a:lumMod val="75000"/>
                              </a:schemeClr>
                            </a:solidFill>
                            <a:latin typeface="Cambria Math" panose="02040503050406030204" pitchFamily="18" charset="0"/>
                          </a:rPr>
                          <m:t>e</m:t>
                        </m:r>
                      </m:sub>
                    </m:sSub>
                  </m:oMath>
                </a14:m>
                <a:r>
                  <a:rPr lang="en-US" sz="2400" dirty="0">
                    <a:solidFill>
                      <a:schemeClr val="accent5">
                        <a:lumMod val="75000"/>
                      </a:schemeClr>
                    </a:solidFill>
                  </a:rPr>
                  <a:t>), expressed as proportions.</a:t>
                </a:r>
              </a:p>
              <a:p>
                <a:pPr marL="697706" indent="0">
                  <a:buNone/>
                </a:pPr>
                <a:endParaRPr lang="en-US" sz="2400" dirty="0">
                  <a:solidFill>
                    <a:schemeClr val="accent5">
                      <a:lumMod val="75000"/>
                    </a:schemeClr>
                  </a:solidFill>
                </a:endParaRPr>
              </a:p>
              <a:p>
                <a:pPr marL="697706" indent="0">
                  <a:buNone/>
                </a:pPr>
                <a:r>
                  <a:rPr lang="en-US" sz="2400" dirty="0">
                    <a:solidFill>
                      <a:schemeClr val="accent5">
                        <a:lumMod val="75000"/>
                      </a:schemeClr>
                    </a:solidFill>
                  </a:rPr>
                  <a:t>OR</a:t>
                </a:r>
              </a:p>
              <a:p>
                <a:pPr marL="697706" indent="0">
                  <a:buNone/>
                </a:pPr>
                <a:endParaRPr lang="en-US" sz="2400" dirty="0">
                  <a:solidFill>
                    <a:schemeClr val="accent5">
                      <a:lumMod val="75000"/>
                    </a:schemeClr>
                  </a:solidFill>
                </a:endParaRPr>
              </a:p>
              <a:p>
                <a:pPr marL="697706" indent="0">
                  <a:buNone/>
                </a:pPr>
                <a:r>
                  <a:rPr lang="en-US" sz="2400" dirty="0">
                    <a:solidFill>
                      <a:schemeClr val="accent5">
                        <a:lumMod val="75000"/>
                      </a:schemeClr>
                    </a:solidFill>
                  </a:rPr>
                  <a:t>The proportionate change in </a:t>
                </a:r>
                <a14:m>
                  <m:oMath xmlns:m="http://schemas.openxmlformats.org/officeDocument/2006/math">
                    <m:acc>
                      <m:accPr>
                        <m:chr m:val="̂"/>
                        <m:ctrlPr>
                          <a:rPr lang="en-US" sz="2400" i="1">
                            <a:solidFill>
                              <a:schemeClr val="accent5">
                                <a:lumMod val="75000"/>
                              </a:schemeClr>
                            </a:solidFill>
                            <a:latin typeface="Cambria Math" panose="02040503050406030204" pitchFamily="18" charset="0"/>
                          </a:rPr>
                        </m:ctrlPr>
                      </m:accPr>
                      <m:e>
                        <m:r>
                          <m:rPr>
                            <m:sty m:val="p"/>
                          </m:rPr>
                          <a:rPr lang="en-US" sz="2400">
                            <a:solidFill>
                              <a:schemeClr val="accent5">
                                <a:lumMod val="75000"/>
                              </a:schemeClr>
                            </a:solidFill>
                            <a:latin typeface="Cambria Math" panose="02040503050406030204" pitchFamily="18" charset="0"/>
                          </a:rPr>
                          <m:t>A</m:t>
                        </m:r>
                      </m:e>
                    </m:acc>
                    <m:r>
                      <a:rPr lang="en-US" sz="2400" b="0" i="0" smtClean="0">
                        <a:solidFill>
                          <a:schemeClr val="accent5">
                            <a:lumMod val="75000"/>
                          </a:schemeClr>
                        </a:solidFill>
                        <a:latin typeface="Cambria Math" panose="02040503050406030204" pitchFamily="18" charset="0"/>
                      </a:rPr>
                      <m:t> </m:t>
                    </m:r>
                  </m:oMath>
                </a14:m>
                <a:r>
                  <a:rPr lang="en-US" sz="2400" dirty="0">
                    <a:solidFill>
                      <a:schemeClr val="accent5">
                        <a:lumMod val="75000"/>
                      </a:schemeClr>
                    </a:solidFill>
                  </a:rPr>
                  <a:t>caused by a small proportionate change in </a:t>
                </a:r>
                <a14:m>
                  <m:oMath xmlns:m="http://schemas.openxmlformats.org/officeDocument/2006/math">
                    <m:sSub>
                      <m:sSubPr>
                        <m:ctrlPr>
                          <a:rPr lang="en-US" sz="2400" i="1">
                            <a:solidFill>
                              <a:schemeClr val="accent5">
                                <a:lumMod val="75000"/>
                              </a:schemeClr>
                            </a:solidFill>
                            <a:latin typeface="Cambria Math" panose="02040503050406030204" pitchFamily="18" charset="0"/>
                          </a:rPr>
                        </m:ctrlPr>
                      </m:sSubPr>
                      <m:e>
                        <m:r>
                          <m:rPr>
                            <m:sty m:val="p"/>
                          </m:rPr>
                          <a:rPr lang="en-US" sz="2400">
                            <a:solidFill>
                              <a:schemeClr val="accent5">
                                <a:lumMod val="75000"/>
                              </a:schemeClr>
                            </a:solidFill>
                            <a:latin typeface="Cambria Math" panose="02040503050406030204" pitchFamily="18" charset="0"/>
                            <a:ea typeface="Cambria Math" panose="02040503050406030204" pitchFamily="18" charset="0"/>
                          </a:rPr>
                          <m:t>σ</m:t>
                        </m:r>
                      </m:e>
                      <m:sub>
                        <m:r>
                          <m:rPr>
                            <m:sty m:val="p"/>
                          </m:rPr>
                          <a:rPr lang="en-US" sz="2400">
                            <a:solidFill>
                              <a:schemeClr val="accent5">
                                <a:lumMod val="75000"/>
                              </a:schemeClr>
                            </a:solidFill>
                            <a:latin typeface="Cambria Math" panose="02040503050406030204" pitchFamily="18" charset="0"/>
                          </a:rPr>
                          <m:t>e</m:t>
                        </m:r>
                      </m:sub>
                    </m:sSub>
                  </m:oMath>
                </a14:m>
                <a:endParaRPr lang="en-US" sz="2400" dirty="0">
                  <a:solidFill>
                    <a:schemeClr val="accent5">
                      <a:lumMod val="75000"/>
                    </a:schemeClr>
                  </a:solidFill>
                </a:endParaRPr>
              </a:p>
              <a:p>
                <a:pPr marL="697706" indent="0">
                  <a:buNone/>
                </a:pPr>
                <a:endParaRPr lang="en-US" sz="2400" dirty="0">
                  <a:solidFill>
                    <a:schemeClr val="accent5">
                      <a:lumMod val="75000"/>
                    </a:schemeClr>
                  </a:solidFill>
                </a:endParaRPr>
              </a:p>
              <a:p>
                <a:pPr marL="697706" indent="0">
                  <a:buNone/>
                </a:pPr>
                <a:r>
                  <a:rPr lang="en-US" sz="2400" dirty="0">
                    <a:solidFill>
                      <a:schemeClr val="accent5">
                        <a:lumMod val="75000"/>
                      </a:schemeClr>
                    </a:solidFill>
                  </a:rPr>
                  <a:t>OR</a:t>
                </a:r>
              </a:p>
              <a:p>
                <a:pPr marL="697706" indent="0">
                  <a:buNone/>
                </a:pPr>
                <a:r>
                  <a:rPr lang="en-US" sz="2400" dirty="0">
                    <a:solidFill>
                      <a:schemeClr val="accent5">
                        <a:lumMod val="75000"/>
                      </a:schemeClr>
                    </a:solidFill>
                  </a:rPr>
                  <a:t>Symbolically:  </a:t>
                </a:r>
                <a14:m>
                  <m:oMath xmlns:m="http://schemas.openxmlformats.org/officeDocument/2006/math">
                    <m:f>
                      <m:fPr>
                        <m:ctrlPr>
                          <a:rPr lang="en-US" sz="2400" i="1">
                            <a:solidFill>
                              <a:schemeClr val="accent5">
                                <a:lumMod val="75000"/>
                              </a:schemeClr>
                            </a:solidFill>
                            <a:latin typeface="Cambria Math" panose="02040503050406030204" pitchFamily="18" charset="0"/>
                          </a:rPr>
                        </m:ctrlPr>
                      </m:fPr>
                      <m:num>
                        <m:f>
                          <m:fPr>
                            <m:type m:val="skw"/>
                            <m:ctrlPr>
                              <a:rPr lang="en-US" sz="2400" i="1">
                                <a:solidFill>
                                  <a:schemeClr val="accent5">
                                    <a:lumMod val="75000"/>
                                  </a:schemeClr>
                                </a:solidFill>
                                <a:latin typeface="Cambria Math" panose="02040503050406030204" pitchFamily="18" charset="0"/>
                              </a:rPr>
                            </m:ctrlPr>
                          </m:fPr>
                          <m:num>
                            <m:r>
                              <a:rPr lang="en-US" sz="2400" i="1">
                                <a:solidFill>
                                  <a:schemeClr val="accent5">
                                    <a:lumMod val="75000"/>
                                  </a:schemeClr>
                                </a:solidFill>
                                <a:latin typeface="Cambria Math" panose="02040503050406030204" pitchFamily="18" charset="0"/>
                              </a:rPr>
                              <m:t>𝑑</m:t>
                            </m:r>
                            <m:acc>
                              <m:accPr>
                                <m:chr m:val="̂"/>
                                <m:ctrlPr>
                                  <a:rPr lang="en-US" sz="2400" i="1">
                                    <a:solidFill>
                                      <a:schemeClr val="accent5">
                                        <a:lumMod val="75000"/>
                                      </a:schemeClr>
                                    </a:solidFill>
                                    <a:latin typeface="Cambria Math" panose="02040503050406030204" pitchFamily="18" charset="0"/>
                                  </a:rPr>
                                </m:ctrlPr>
                              </m:accPr>
                              <m:e>
                                <m:r>
                                  <a:rPr lang="en-US" sz="2400" i="1">
                                    <a:solidFill>
                                      <a:schemeClr val="accent5">
                                        <a:lumMod val="75000"/>
                                      </a:schemeClr>
                                    </a:solidFill>
                                    <a:latin typeface="Cambria Math" panose="02040503050406030204" pitchFamily="18" charset="0"/>
                                  </a:rPr>
                                  <m:t>𝐴</m:t>
                                </m:r>
                              </m:e>
                            </m:acc>
                          </m:num>
                          <m:den>
                            <m:acc>
                              <m:accPr>
                                <m:chr m:val="̂"/>
                                <m:ctrlPr>
                                  <a:rPr lang="en-US" sz="2400" i="1">
                                    <a:solidFill>
                                      <a:schemeClr val="accent5">
                                        <a:lumMod val="75000"/>
                                      </a:schemeClr>
                                    </a:solidFill>
                                    <a:latin typeface="Cambria Math" panose="02040503050406030204" pitchFamily="18" charset="0"/>
                                  </a:rPr>
                                </m:ctrlPr>
                              </m:accPr>
                              <m:e>
                                <m:r>
                                  <a:rPr lang="en-US" sz="2400" i="1">
                                    <a:solidFill>
                                      <a:schemeClr val="accent5">
                                        <a:lumMod val="75000"/>
                                      </a:schemeClr>
                                    </a:solidFill>
                                    <a:latin typeface="Cambria Math" panose="02040503050406030204" pitchFamily="18" charset="0"/>
                                  </a:rPr>
                                  <m:t>𝐴</m:t>
                                </m:r>
                              </m:e>
                            </m:acc>
                          </m:den>
                        </m:f>
                      </m:num>
                      <m:den>
                        <m:f>
                          <m:fPr>
                            <m:type m:val="skw"/>
                            <m:ctrlPr>
                              <a:rPr lang="en-US" sz="2400" i="1">
                                <a:solidFill>
                                  <a:schemeClr val="accent5">
                                    <a:lumMod val="75000"/>
                                  </a:schemeClr>
                                </a:solidFill>
                                <a:latin typeface="Cambria Math" panose="02040503050406030204" pitchFamily="18" charset="0"/>
                              </a:rPr>
                            </m:ctrlPr>
                          </m:fPr>
                          <m:num>
                            <m:r>
                              <a:rPr lang="en-US" sz="2400" i="1">
                                <a:solidFill>
                                  <a:schemeClr val="accent5">
                                    <a:lumMod val="75000"/>
                                  </a:schemeClr>
                                </a:solidFill>
                                <a:latin typeface="Cambria Math" panose="02040503050406030204" pitchFamily="18" charset="0"/>
                              </a:rPr>
                              <m:t>𝑑</m:t>
                            </m:r>
                            <m:sSub>
                              <m:sSubPr>
                                <m:ctrlPr>
                                  <a:rPr lang="en-US" sz="2400" i="1">
                                    <a:solidFill>
                                      <a:schemeClr val="accent5">
                                        <a:lumMod val="75000"/>
                                      </a:schemeClr>
                                    </a:solidFill>
                                    <a:latin typeface="Cambria Math" panose="02040503050406030204" pitchFamily="18" charset="0"/>
                                  </a:rPr>
                                </m:ctrlPr>
                              </m:sSubPr>
                              <m:e>
                                <m:r>
                                  <a:rPr lang="en-US" sz="2400" i="1">
                                    <a:solidFill>
                                      <a:schemeClr val="accent5">
                                        <a:lumMod val="75000"/>
                                      </a:schemeClr>
                                    </a:solidFill>
                                    <a:latin typeface="Cambria Math" panose="02040503050406030204" pitchFamily="18" charset="0"/>
                                    <a:ea typeface="Cambria Math" panose="02040503050406030204" pitchFamily="18" charset="0"/>
                                  </a:rPr>
                                  <m:t>𝜎</m:t>
                                </m:r>
                              </m:e>
                              <m:sub>
                                <m:r>
                                  <a:rPr lang="en-US" sz="2400" i="1">
                                    <a:solidFill>
                                      <a:schemeClr val="accent5">
                                        <a:lumMod val="75000"/>
                                      </a:schemeClr>
                                    </a:solidFill>
                                    <a:latin typeface="Cambria Math" panose="02040503050406030204" pitchFamily="18" charset="0"/>
                                  </a:rPr>
                                  <m:t>𝑒</m:t>
                                </m:r>
                              </m:sub>
                            </m:sSub>
                          </m:num>
                          <m:den>
                            <m:sSub>
                              <m:sSubPr>
                                <m:ctrlPr>
                                  <a:rPr lang="en-US" sz="2400" i="1">
                                    <a:solidFill>
                                      <a:schemeClr val="accent5">
                                        <a:lumMod val="75000"/>
                                      </a:schemeClr>
                                    </a:solidFill>
                                    <a:latin typeface="Cambria Math" panose="02040503050406030204" pitchFamily="18" charset="0"/>
                                  </a:rPr>
                                </m:ctrlPr>
                              </m:sSubPr>
                              <m:e>
                                <m:r>
                                  <a:rPr lang="en-US" sz="2400" i="1">
                                    <a:solidFill>
                                      <a:schemeClr val="accent5">
                                        <a:lumMod val="75000"/>
                                      </a:schemeClr>
                                    </a:solidFill>
                                    <a:latin typeface="Cambria Math" panose="02040503050406030204" pitchFamily="18" charset="0"/>
                                    <a:ea typeface="Cambria Math" panose="02040503050406030204" pitchFamily="18" charset="0"/>
                                  </a:rPr>
                                  <m:t>𝜎</m:t>
                                </m:r>
                              </m:e>
                              <m:sub>
                                <m:r>
                                  <a:rPr lang="en-US" sz="2400" i="1">
                                    <a:solidFill>
                                      <a:schemeClr val="accent5">
                                        <a:lumMod val="75000"/>
                                      </a:schemeClr>
                                    </a:solidFill>
                                    <a:latin typeface="Cambria Math" panose="02040503050406030204" pitchFamily="18" charset="0"/>
                                  </a:rPr>
                                  <m:t>𝑒</m:t>
                                </m:r>
                              </m:sub>
                            </m:sSub>
                          </m:den>
                        </m:f>
                      </m:den>
                    </m:f>
                  </m:oMath>
                </a14:m>
                <a:r>
                  <a:rPr lang="en-US" sz="2400" dirty="0">
                    <a:solidFill>
                      <a:schemeClr val="accent5">
                        <a:lumMod val="75000"/>
                      </a:schemeClr>
                    </a:solidFill>
                  </a:rPr>
                  <a:t> = d(ln</a:t>
                </a:r>
                <a14:m>
                  <m:oMath xmlns:m="http://schemas.openxmlformats.org/officeDocument/2006/math">
                    <m:acc>
                      <m:accPr>
                        <m:chr m:val="̂"/>
                        <m:ctrlPr>
                          <a:rPr lang="en-US" sz="2400" i="1" smtClean="0">
                            <a:solidFill>
                              <a:schemeClr val="accent5">
                                <a:lumMod val="75000"/>
                              </a:schemeClr>
                            </a:solidFill>
                            <a:latin typeface="Cambria Math" panose="02040503050406030204" pitchFamily="18" charset="0"/>
                          </a:rPr>
                        </m:ctrlPr>
                      </m:accPr>
                      <m:e>
                        <m:r>
                          <a:rPr lang="en-US" sz="2400" b="0" i="1" smtClean="0">
                            <a:solidFill>
                              <a:schemeClr val="accent5">
                                <a:lumMod val="75000"/>
                              </a:schemeClr>
                            </a:solidFill>
                            <a:latin typeface="Cambria Math" panose="02040503050406030204" pitchFamily="18" charset="0"/>
                          </a:rPr>
                          <m:t>𝐴</m:t>
                        </m:r>
                      </m:e>
                    </m:acc>
                  </m:oMath>
                </a14:m>
                <a:r>
                  <a:rPr lang="en-US" sz="2400" dirty="0">
                    <a:solidFill>
                      <a:schemeClr val="accent5">
                        <a:lumMod val="75000"/>
                      </a:schemeClr>
                    </a:solidFill>
                  </a:rPr>
                  <a:t>)/d(ln</a:t>
                </a:r>
                <a14:m>
                  <m:oMath xmlns:m="http://schemas.openxmlformats.org/officeDocument/2006/math">
                    <m:sSub>
                      <m:sSubPr>
                        <m:ctrlPr>
                          <a:rPr lang="en-US" sz="2400" i="1" smtClean="0">
                            <a:solidFill>
                              <a:schemeClr val="accent5">
                                <a:lumMod val="75000"/>
                              </a:schemeClr>
                            </a:solidFill>
                            <a:latin typeface="Cambria Math" panose="02040503050406030204" pitchFamily="18" charset="0"/>
                          </a:rPr>
                        </m:ctrlPr>
                      </m:sSubPr>
                      <m:e>
                        <m:r>
                          <a:rPr lang="en-US" sz="2400" i="1" smtClean="0">
                            <a:solidFill>
                              <a:schemeClr val="accent5">
                                <a:lumMod val="75000"/>
                              </a:schemeClr>
                            </a:solidFill>
                            <a:latin typeface="Cambria Math" panose="02040503050406030204" pitchFamily="18" charset="0"/>
                            <a:ea typeface="Cambria Math" panose="02040503050406030204" pitchFamily="18" charset="0"/>
                          </a:rPr>
                          <m:t>𝜎</m:t>
                        </m:r>
                      </m:e>
                      <m:sub>
                        <m:r>
                          <a:rPr lang="en-US" sz="2400" b="0" i="1" smtClean="0">
                            <a:solidFill>
                              <a:schemeClr val="accent5">
                                <a:lumMod val="75000"/>
                              </a:schemeClr>
                            </a:solidFill>
                            <a:latin typeface="Cambria Math" panose="02040503050406030204" pitchFamily="18" charset="0"/>
                          </a:rPr>
                          <m:t>𝑒</m:t>
                        </m:r>
                      </m:sub>
                    </m:sSub>
                  </m:oMath>
                </a14:m>
                <a:r>
                  <a:rPr lang="en-US" sz="2400" dirty="0">
                    <a:solidFill>
                      <a:schemeClr val="accent5">
                        <a:lumMod val="75000"/>
                      </a:schemeClr>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3915" y="219169"/>
                <a:ext cx="8215331" cy="6062878"/>
              </a:xfrm>
              <a:blipFill>
                <a:blip r:embed="rId3"/>
                <a:stretch>
                  <a:fillRect l="-1698" t="-2092" r="-617" b="-11088"/>
                </a:stretch>
              </a:blipFill>
            </p:spPr>
            <p:txBody>
              <a:bodyPr/>
              <a:lstStyle/>
              <a:p>
                <a:r>
                  <a:rPr lang="en-US">
                    <a:noFill/>
                  </a:rPr>
                  <a:t> </a:t>
                </a:r>
              </a:p>
            </p:txBody>
          </p:sp>
        </mc:Fallback>
      </mc:AlternateContent>
    </p:spTree>
    <p:extLst>
      <p:ext uri="{BB962C8B-B14F-4D97-AF65-F5344CB8AC3E}">
        <p14:creationId xmlns:p14="http://schemas.microsoft.com/office/powerpoint/2010/main" val="207072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dissolv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dissolve">
                                      <p:cBhvr>
                                        <p:cTn id="17" dur="500"/>
                                        <p:tgtEl>
                                          <p:spTgt spid="3">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dissolve">
                                      <p:cBhvr>
                                        <p:cTn id="22" dur="500"/>
                                        <p:tgtEl>
                                          <p:spTgt spid="3">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dissolve">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99CF1B9-66F0-0D4E-BCED-82F0A6E7A949}"/>
              </a:ext>
            </a:extLst>
          </p:cNvPr>
          <p:cNvSpPr txBox="1"/>
          <p:nvPr/>
        </p:nvSpPr>
        <p:spPr>
          <a:xfrm>
            <a:off x="1" y="873200"/>
            <a:ext cx="3301409" cy="415498"/>
          </a:xfrm>
          <a:prstGeom prst="rect">
            <a:avLst/>
          </a:prstGeom>
          <a:noFill/>
        </p:spPr>
        <p:txBody>
          <a:bodyPr wrap="square" rtlCol="0">
            <a:spAutoFit/>
          </a:bodyPr>
          <a:lstStyle/>
          <a:p>
            <a:r>
              <a:rPr lang="en-US" sz="2100" dirty="0">
                <a:latin typeface="+mn-lt"/>
              </a:rPr>
              <a:t>Elasticity: egg survival</a:t>
            </a:r>
          </a:p>
        </p:txBody>
      </p:sp>
      <p:grpSp>
        <p:nvGrpSpPr>
          <p:cNvPr id="13" name="Group 12">
            <a:extLst>
              <a:ext uri="{FF2B5EF4-FFF2-40B4-BE49-F238E27FC236}">
                <a16:creationId xmlns:a16="http://schemas.microsoft.com/office/drawing/2014/main" id="{38E16B9C-FA0D-3C42-96CE-2298F0B0D9FE}"/>
              </a:ext>
            </a:extLst>
          </p:cNvPr>
          <p:cNvGrpSpPr/>
          <p:nvPr/>
        </p:nvGrpSpPr>
        <p:grpSpPr>
          <a:xfrm>
            <a:off x="3233400" y="936996"/>
            <a:ext cx="6016921" cy="5074867"/>
            <a:chOff x="3460600" y="21267"/>
            <a:chExt cx="8022561" cy="6766489"/>
          </a:xfrm>
        </p:grpSpPr>
        <p:pic>
          <p:nvPicPr>
            <p:cNvPr id="7" name="Picture 6">
              <a:extLst>
                <a:ext uri="{FF2B5EF4-FFF2-40B4-BE49-F238E27FC236}">
                  <a16:creationId xmlns:a16="http://schemas.microsoft.com/office/drawing/2014/main" id="{EC0DD3DB-CE93-0345-B92C-DD75E263B3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600" y="21267"/>
              <a:ext cx="8022561" cy="627852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649E43-3F5D-3B4F-8799-3CAC394255BF}"/>
                    </a:ext>
                  </a:extLst>
                </p:cNvPr>
                <p:cNvSpPr txBox="1"/>
                <p:nvPr/>
              </p:nvSpPr>
              <p:spPr>
                <a:xfrm>
                  <a:off x="7187607" y="6172203"/>
                  <a:ext cx="157361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ea typeface="Cambria Math" panose="02040503050406030204" pitchFamily="18" charset="0"/>
                          </a:rPr>
                          <m:t>𝛾</m:t>
                        </m:r>
                      </m:oMath>
                    </m:oMathPara>
                  </a14:m>
                  <a:endParaRPr lang="en-US" sz="3000" dirty="0">
                    <a:latin typeface="Avenir" panose="02000503020000020003" pitchFamily="2" charset="0"/>
                  </a:endParaRPr>
                </a:p>
              </p:txBody>
            </p:sp>
          </mc:Choice>
          <mc:Fallback xmlns="">
            <p:sp>
              <p:nvSpPr>
                <p:cNvPr id="9" name="TextBox 8">
                  <a:extLst>
                    <a:ext uri="{FF2B5EF4-FFF2-40B4-BE49-F238E27FC236}">
                      <a16:creationId xmlns:a16="http://schemas.microsoft.com/office/drawing/2014/main" id="{DA649E43-3F5D-3B4F-8799-3CAC394255BF}"/>
                    </a:ext>
                  </a:extLst>
                </p:cNvPr>
                <p:cNvSpPr txBox="1">
                  <a:spLocks noRot="1" noChangeAspect="1" noMove="1" noResize="1" noEditPoints="1" noAdjustHandles="1" noChangeArrowheads="1" noChangeShapeType="1" noTextEdit="1"/>
                </p:cNvSpPr>
                <p:nvPr/>
              </p:nvSpPr>
              <p:spPr>
                <a:xfrm>
                  <a:off x="7187607" y="6172203"/>
                  <a:ext cx="1573619" cy="615553"/>
                </a:xfrm>
                <a:prstGeom prst="rect">
                  <a:avLst/>
                </a:prstGeom>
                <a:blipFill>
                  <a:blip r:embed="rId3"/>
                  <a:stretch>
                    <a:fillRect b="-1891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877A95A-6B0A-3A4B-8CD2-81D962395169}"/>
                </a:ext>
              </a:extLst>
            </p:cNvPr>
            <p:cNvSpPr txBox="1"/>
            <p:nvPr/>
          </p:nvSpPr>
          <p:spPr>
            <a:xfrm>
              <a:off x="4848447" y="2339163"/>
              <a:ext cx="2819575" cy="492443"/>
            </a:xfrm>
            <a:prstGeom prst="rect">
              <a:avLst/>
            </a:prstGeom>
            <a:noFill/>
          </p:spPr>
          <p:txBody>
            <a:bodyPr wrap="none" rtlCol="0">
              <a:spAutoFit/>
            </a:bodyPr>
            <a:lstStyle/>
            <a:p>
              <a:r>
                <a:rPr lang="en-US" sz="1800" dirty="0"/>
                <a:t>Background survival</a:t>
              </a:r>
            </a:p>
          </p:txBody>
        </p:sp>
        <p:sp>
          <p:nvSpPr>
            <p:cNvPr id="11" name="TextBox 10">
              <a:extLst>
                <a:ext uri="{FF2B5EF4-FFF2-40B4-BE49-F238E27FC236}">
                  <a16:creationId xmlns:a16="http://schemas.microsoft.com/office/drawing/2014/main" id="{6349618D-4E0B-0A4A-8B21-15CF5031BB28}"/>
                </a:ext>
              </a:extLst>
            </p:cNvPr>
            <p:cNvSpPr txBox="1"/>
            <p:nvPr/>
          </p:nvSpPr>
          <p:spPr>
            <a:xfrm rot="615544">
              <a:off x="8846282" y="5000383"/>
              <a:ext cx="2296633" cy="492443"/>
            </a:xfrm>
            <a:prstGeom prst="rect">
              <a:avLst/>
            </a:prstGeom>
            <a:noFill/>
          </p:spPr>
          <p:txBody>
            <a:bodyPr wrap="square" rtlCol="0">
              <a:spAutoFit/>
            </a:bodyPr>
            <a:lstStyle/>
            <a:p>
              <a:r>
                <a:rPr lang="en-US" sz="1800" dirty="0"/>
                <a:t>Elasticity = 0</a:t>
              </a:r>
            </a:p>
          </p:txBody>
        </p:sp>
      </p:grpSp>
      <p:sp>
        <p:nvSpPr>
          <p:cNvPr id="12" name="TextBox 11">
            <a:extLst>
              <a:ext uri="{FF2B5EF4-FFF2-40B4-BE49-F238E27FC236}">
                <a16:creationId xmlns:a16="http://schemas.microsoft.com/office/drawing/2014/main" id="{52781ED3-A85F-344D-91A7-3B563AD31E7D}"/>
              </a:ext>
            </a:extLst>
          </p:cNvPr>
          <p:cNvSpPr txBox="1"/>
          <p:nvPr/>
        </p:nvSpPr>
        <p:spPr>
          <a:xfrm>
            <a:off x="1" y="1513488"/>
            <a:ext cx="3656707" cy="1708160"/>
          </a:xfrm>
          <a:prstGeom prst="rect">
            <a:avLst/>
          </a:prstGeom>
          <a:noFill/>
        </p:spPr>
        <p:txBody>
          <a:bodyPr wrap="none" rtlCol="0">
            <a:spAutoFit/>
          </a:bodyPr>
          <a:lstStyle/>
          <a:p>
            <a:r>
              <a:rPr lang="en-US" sz="2100" dirty="0">
                <a:latin typeface="+mn-lt"/>
              </a:rPr>
              <a:t>Elasticity = 0: no effect</a:t>
            </a:r>
          </a:p>
          <a:p>
            <a:r>
              <a:rPr lang="en-US" sz="2100" dirty="0">
                <a:latin typeface="+mn-lt"/>
              </a:rPr>
              <a:t>Elasticity &lt;1: effect “dampened”</a:t>
            </a:r>
          </a:p>
          <a:p>
            <a:r>
              <a:rPr lang="en-US" sz="2100" dirty="0">
                <a:latin typeface="+mn-lt"/>
              </a:rPr>
              <a:t>Elasticity=1; effect is equal</a:t>
            </a:r>
          </a:p>
          <a:p>
            <a:r>
              <a:rPr lang="en-US" sz="2100" dirty="0">
                <a:latin typeface="+mn-lt"/>
              </a:rPr>
              <a:t>Elasticity &gt;1: effect “amplified”</a:t>
            </a:r>
          </a:p>
          <a:p>
            <a:r>
              <a:rPr lang="en-US" sz="2100" dirty="0">
                <a:latin typeface="+mn-lt"/>
              </a:rPr>
              <a:t>Elasticity&lt;0: effect “reversed”</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B88ED92-2787-654D-B3F5-BBE6AE037CF5}"/>
                  </a:ext>
                </a:extLst>
              </p:cNvPr>
              <p:cNvSpPr txBox="1"/>
              <p:nvPr/>
            </p:nvSpPr>
            <p:spPr>
              <a:xfrm>
                <a:off x="191386" y="3855632"/>
                <a:ext cx="2618922" cy="1938992"/>
              </a:xfrm>
              <a:prstGeom prst="rect">
                <a:avLst/>
              </a:prstGeom>
              <a:noFill/>
              <a:ln>
                <a:noFill/>
              </a:ln>
            </p:spPr>
            <p:txBody>
              <a:bodyPr wrap="none" rtlCol="0">
                <a:spAutoFit/>
              </a:bodyPr>
              <a:lstStyle/>
              <a:p>
                <a:r>
                  <a:rPr lang="en-US" dirty="0">
                    <a:solidFill>
                      <a:srgbClr val="0070C0"/>
                    </a:solidFill>
                    <a:latin typeface="+mn-lt"/>
                  </a:rPr>
                  <a:t>Let’ focus on </a:t>
                </a:r>
                <a14:m>
                  <m:oMath xmlns:m="http://schemas.openxmlformats.org/officeDocument/2006/math">
                    <m:r>
                      <a:rPr lang="en-US" i="1">
                        <a:solidFill>
                          <a:srgbClr val="0070C0"/>
                        </a:solidFill>
                        <a:latin typeface="Cambria Math" panose="02040503050406030204" pitchFamily="18" charset="0"/>
                        <a:ea typeface="Cambria Math" panose="02040503050406030204" pitchFamily="18" charset="0"/>
                      </a:rPr>
                      <m:t>𝛾</m:t>
                    </m:r>
                    <m:r>
                      <a:rPr lang="en-US" i="1">
                        <a:solidFill>
                          <a:srgbClr val="0070C0"/>
                        </a:solidFill>
                        <a:latin typeface="Cambria Math" panose="02040503050406030204" pitchFamily="18" charset="0"/>
                        <a:ea typeface="Cambria Math" panose="02040503050406030204" pitchFamily="18" charset="0"/>
                      </a:rPr>
                      <m:t>=1</m:t>
                    </m:r>
                  </m:oMath>
                </a14:m>
                <a:endParaRPr lang="en-US" dirty="0">
                  <a:solidFill>
                    <a:srgbClr val="0070C0"/>
                  </a:solidFill>
                  <a:latin typeface="+mn-lt"/>
                  <a:ea typeface="Cambria Math" panose="02040503050406030204" pitchFamily="18" charset="0"/>
                </a:endParaRPr>
              </a:p>
              <a:p>
                <a:endParaRPr lang="en-US" dirty="0">
                  <a:solidFill>
                    <a:srgbClr val="0070C0"/>
                  </a:solidFill>
                  <a:latin typeface="+mn-lt"/>
                </a:endParaRPr>
              </a:p>
              <a:p>
                <a:pPr/>
                <a14:m>
                  <m:oMathPara xmlns:m="http://schemas.openxmlformats.org/officeDocument/2006/math">
                    <m:oMathParaPr>
                      <m:jc m:val="centerGroup"/>
                    </m:oMathParaPr>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rPr>
                        <m:t>𝛾</m:t>
                      </m:r>
                      <m:r>
                        <a:rPr lang="en-US" i="1">
                          <a:solidFill>
                            <a:srgbClr val="C00000"/>
                          </a:solidFill>
                          <a:latin typeface="Cambria Math" panose="02040503050406030204" pitchFamily="18" charset="0"/>
                          <a:ea typeface="Cambria Math" panose="02040503050406030204" pitchFamily="18" charset="0"/>
                        </a:rPr>
                        <m:t>=.75?</m:t>
                      </m:r>
                    </m:oMath>
                  </m:oMathPara>
                </a14:m>
                <a:endParaRPr lang="en-US" dirty="0">
                  <a:solidFill>
                    <a:srgbClr val="C00000"/>
                  </a:solidFill>
                  <a:latin typeface="+mn-lt"/>
                  <a:ea typeface="Cambria Math" panose="02040503050406030204" pitchFamily="18" charset="0"/>
                </a:endParaRPr>
              </a:p>
              <a:p>
                <a:endParaRPr lang="en-US" dirty="0">
                  <a:solidFill>
                    <a:srgbClr val="0070C0"/>
                  </a:solidFill>
                  <a:latin typeface="+mn-lt"/>
                </a:endParaRPr>
              </a:p>
              <a:p>
                <a:pPr/>
                <a14:m>
                  <m:oMathPara xmlns:m="http://schemas.openxmlformats.org/officeDocument/2006/math">
                    <m:oMathParaPr>
                      <m:jc m:val="centerGroup"/>
                    </m:oMathParaPr>
                    <m:oMath xmlns:m="http://schemas.openxmlformats.org/officeDocument/2006/math">
                      <m:r>
                        <a:rPr lang="en-US" i="1">
                          <a:solidFill>
                            <a:schemeClr val="accent6">
                              <a:lumMod val="75000"/>
                            </a:schemeClr>
                          </a:solidFill>
                          <a:latin typeface="Cambria Math" panose="02040503050406030204" pitchFamily="18" charset="0"/>
                          <a:ea typeface="Cambria Math" panose="02040503050406030204" pitchFamily="18" charset="0"/>
                        </a:rPr>
                        <m:t>𝛾</m:t>
                      </m:r>
                      <m:r>
                        <a:rPr lang="en-US" i="1">
                          <a:solidFill>
                            <a:schemeClr val="accent6">
                              <a:lumMod val="75000"/>
                            </a:schemeClr>
                          </a:solidFill>
                          <a:latin typeface="Cambria Math" panose="02040503050406030204" pitchFamily="18" charset="0"/>
                          <a:ea typeface="Cambria Math" panose="02040503050406030204" pitchFamily="18" charset="0"/>
                        </a:rPr>
                        <m:t>=1.25?</m:t>
                      </m:r>
                    </m:oMath>
                  </m:oMathPara>
                </a14:m>
                <a:endParaRPr lang="en-US" dirty="0">
                  <a:solidFill>
                    <a:schemeClr val="accent6">
                      <a:lumMod val="75000"/>
                    </a:schemeClr>
                  </a:solidFill>
                  <a:latin typeface="+mn-lt"/>
                </a:endParaRPr>
              </a:p>
            </p:txBody>
          </p:sp>
        </mc:Choice>
        <mc:Fallback xmlns="">
          <p:sp>
            <p:nvSpPr>
              <p:cNvPr id="14" name="TextBox 13">
                <a:extLst>
                  <a:ext uri="{FF2B5EF4-FFF2-40B4-BE49-F238E27FC236}">
                    <a16:creationId xmlns:a16="http://schemas.microsoft.com/office/drawing/2014/main" id="{FB88ED92-2787-654D-B3F5-BBE6AE037CF5}"/>
                  </a:ext>
                </a:extLst>
              </p:cNvPr>
              <p:cNvSpPr txBox="1">
                <a:spLocks noRot="1" noChangeAspect="1" noMove="1" noResize="1" noEditPoints="1" noAdjustHandles="1" noChangeArrowheads="1" noChangeShapeType="1" noTextEdit="1"/>
              </p:cNvSpPr>
              <p:nvPr/>
            </p:nvSpPr>
            <p:spPr>
              <a:xfrm>
                <a:off x="191386" y="3855632"/>
                <a:ext cx="2618922" cy="1938992"/>
              </a:xfrm>
              <a:prstGeom prst="rect">
                <a:avLst/>
              </a:prstGeom>
              <a:blipFill>
                <a:blip r:embed="rId4"/>
                <a:stretch>
                  <a:fillRect l="-3382" t="-1961" b="-1307"/>
                </a:stretch>
              </a:blipFill>
              <a:ln>
                <a:noFill/>
              </a:ln>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BCEB7D57-FC0A-3348-A326-65C54E3A7A95}"/>
              </a:ext>
            </a:extLst>
          </p:cNvPr>
          <p:cNvCxnSpPr>
            <a:cxnSpLocks/>
          </p:cNvCxnSpPr>
          <p:nvPr/>
        </p:nvCxnSpPr>
        <p:spPr>
          <a:xfrm flipV="1">
            <a:off x="6618762" y="1513489"/>
            <a:ext cx="0" cy="363218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3747072-E834-2D4D-8048-A915FB75EB71}"/>
              </a:ext>
            </a:extLst>
          </p:cNvPr>
          <p:cNvCxnSpPr>
            <a:cxnSpLocks/>
          </p:cNvCxnSpPr>
          <p:nvPr/>
        </p:nvCxnSpPr>
        <p:spPr>
          <a:xfrm flipV="1">
            <a:off x="5154129" y="1500199"/>
            <a:ext cx="0" cy="3632180"/>
          </a:xfrm>
          <a:prstGeom prst="line">
            <a:avLst/>
          </a:prstGeom>
          <a:ln w="571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595E6C3-085D-F143-9C0E-3CE0DF3D5760}"/>
              </a:ext>
            </a:extLst>
          </p:cNvPr>
          <p:cNvCxnSpPr>
            <a:cxnSpLocks/>
          </p:cNvCxnSpPr>
          <p:nvPr/>
        </p:nvCxnSpPr>
        <p:spPr>
          <a:xfrm flipV="1">
            <a:off x="8091372" y="1502857"/>
            <a:ext cx="0" cy="3632180"/>
          </a:xfrm>
          <a:prstGeom prst="line">
            <a:avLst/>
          </a:prstGeom>
          <a:ln w="57150">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61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dissolve">
                                      <p:cBhvr>
                                        <p:cTn id="7" dur="500"/>
                                        <p:tgtEl>
                                          <p:spTgt spid="14">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4">
                                            <p:txEl>
                                              <p:pRg st="2" end="2"/>
                                            </p:txEl>
                                          </p:spTgt>
                                        </p:tgtEl>
                                        <p:attrNameLst>
                                          <p:attrName>style.visibility</p:attrName>
                                        </p:attrNameLst>
                                      </p:cBhvr>
                                      <p:to>
                                        <p:strVal val="visible"/>
                                      </p:to>
                                    </p:set>
                                    <p:animEffect transition="in" filter="dissolve">
                                      <p:cBhvr>
                                        <p:cTn id="16" dur="500"/>
                                        <p:tgtEl>
                                          <p:spTgt spid="14">
                                            <p:txEl>
                                              <p:pRg st="2" end="2"/>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4">
                                            <p:txEl>
                                              <p:pRg st="4" end="4"/>
                                            </p:txEl>
                                          </p:spTgt>
                                        </p:tgtEl>
                                        <p:attrNameLst>
                                          <p:attrName>style.visibility</p:attrName>
                                        </p:attrNameLst>
                                      </p:cBhvr>
                                      <p:to>
                                        <p:strVal val="visible"/>
                                      </p:to>
                                    </p:set>
                                    <p:animEffect transition="in" filter="dissolve">
                                      <p:cBhvr>
                                        <p:cTn id="24" dur="500"/>
                                        <p:tgtEl>
                                          <p:spTgt spid="14">
                                            <p:txEl>
                                              <p:pRg st="4" end="4"/>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dissolv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descr="2deggsurv5li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2097" y="857250"/>
            <a:ext cx="6858000" cy="51435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69987" name="Group 3"/>
          <p:cNvGrpSpPr>
            <a:grpSpLocks/>
          </p:cNvGrpSpPr>
          <p:nvPr/>
        </p:nvGrpSpPr>
        <p:grpSpPr bwMode="auto">
          <a:xfrm>
            <a:off x="5553947" y="1314449"/>
            <a:ext cx="1314450" cy="1704122"/>
            <a:chOff x="3437" y="2256"/>
            <a:chExt cx="729" cy="1029"/>
          </a:xfrm>
        </p:grpSpPr>
        <p:sp>
          <p:nvSpPr>
            <p:cNvPr id="169988" name="Rectangle 4"/>
            <p:cNvSpPr>
              <a:spLocks noChangeArrowheads="1"/>
            </p:cNvSpPr>
            <p:nvPr/>
          </p:nvSpPr>
          <p:spPr bwMode="auto">
            <a:xfrm>
              <a:off x="3437" y="2448"/>
              <a:ext cx="414" cy="2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spcBef>
                  <a:spcPct val="0"/>
                </a:spcBef>
              </a:pPr>
              <a:r>
                <a:rPr lang="en-US" sz="1800" dirty="0">
                  <a:latin typeface="Avenir Book" panose="02000503020000020003" pitchFamily="2" charset="0"/>
                  <a:sym typeface="Symbol" pitchFamily="18" charset="2"/>
                </a:rPr>
                <a:t> </a:t>
              </a:r>
              <a:r>
                <a:rPr lang="en-US" sz="1200" dirty="0">
                  <a:latin typeface="Avenir Book" panose="02000503020000020003" pitchFamily="2" charset="0"/>
                </a:rPr>
                <a:t> = 0.9</a:t>
              </a:r>
              <a:endParaRPr lang="en-US" sz="1800" dirty="0">
                <a:latin typeface="Avenir Book" panose="02000503020000020003" pitchFamily="2" charset="0"/>
              </a:endParaRPr>
            </a:p>
          </p:txBody>
        </p:sp>
        <p:sp>
          <p:nvSpPr>
            <p:cNvPr id="169989" name="Rectangle 5"/>
            <p:cNvSpPr>
              <a:spLocks noChangeArrowheads="1"/>
            </p:cNvSpPr>
            <p:nvPr/>
          </p:nvSpPr>
          <p:spPr bwMode="auto">
            <a:xfrm>
              <a:off x="3437" y="2256"/>
              <a:ext cx="390" cy="2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spcBef>
                  <a:spcPct val="0"/>
                </a:spcBef>
              </a:pPr>
              <a:r>
                <a:rPr lang="en-US" sz="1800" dirty="0">
                  <a:latin typeface="Avenir Book" panose="02000503020000020003" pitchFamily="2" charset="0"/>
                  <a:sym typeface="Symbol" pitchFamily="18" charset="2"/>
                </a:rPr>
                <a:t> </a:t>
              </a:r>
              <a:r>
                <a:rPr lang="en-US" sz="1200" dirty="0">
                  <a:latin typeface="Avenir Book" panose="02000503020000020003" pitchFamily="2" charset="0"/>
                </a:rPr>
                <a:t>= 0.8</a:t>
              </a:r>
              <a:endParaRPr lang="en-US" sz="1800" dirty="0">
                <a:latin typeface="Avenir Book" panose="02000503020000020003" pitchFamily="2" charset="0"/>
              </a:endParaRPr>
            </a:p>
          </p:txBody>
        </p:sp>
        <p:sp>
          <p:nvSpPr>
            <p:cNvPr id="169990" name="Rectangle 6"/>
            <p:cNvSpPr>
              <a:spLocks noChangeArrowheads="1"/>
            </p:cNvSpPr>
            <p:nvPr/>
          </p:nvSpPr>
          <p:spPr bwMode="auto">
            <a:xfrm>
              <a:off x="3437" y="2640"/>
              <a:ext cx="414" cy="2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spcBef>
                  <a:spcPct val="0"/>
                </a:spcBef>
              </a:pPr>
              <a:r>
                <a:rPr lang="en-US" sz="1800" dirty="0">
                  <a:latin typeface="Avenir Book" panose="02000503020000020003" pitchFamily="2" charset="0"/>
                  <a:sym typeface="Symbol" pitchFamily="18" charset="2"/>
                </a:rPr>
                <a:t> </a:t>
              </a:r>
              <a:r>
                <a:rPr lang="en-US" sz="1200" dirty="0">
                  <a:latin typeface="Avenir Book" panose="02000503020000020003" pitchFamily="2" charset="0"/>
                </a:rPr>
                <a:t> = 1.0</a:t>
              </a:r>
              <a:endParaRPr lang="en-US" sz="1800" dirty="0">
                <a:latin typeface="Avenir Book" panose="02000503020000020003" pitchFamily="2" charset="0"/>
              </a:endParaRPr>
            </a:p>
          </p:txBody>
        </p:sp>
        <p:sp>
          <p:nvSpPr>
            <p:cNvPr id="169991" name="Rectangle 7"/>
            <p:cNvSpPr>
              <a:spLocks noChangeArrowheads="1"/>
            </p:cNvSpPr>
            <p:nvPr/>
          </p:nvSpPr>
          <p:spPr bwMode="auto">
            <a:xfrm>
              <a:off x="3437" y="2832"/>
              <a:ext cx="414" cy="2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spcBef>
                  <a:spcPct val="0"/>
                </a:spcBef>
              </a:pPr>
              <a:r>
                <a:rPr lang="en-US" sz="1800" dirty="0">
                  <a:latin typeface="Avenir Book" panose="02000503020000020003" pitchFamily="2" charset="0"/>
                  <a:sym typeface="Symbol" pitchFamily="18" charset="2"/>
                </a:rPr>
                <a:t> </a:t>
              </a:r>
              <a:r>
                <a:rPr lang="en-US" sz="1200" dirty="0">
                  <a:latin typeface="Avenir Book" panose="02000503020000020003" pitchFamily="2" charset="0"/>
                </a:rPr>
                <a:t> = 1.1</a:t>
              </a:r>
              <a:endParaRPr lang="en-US" sz="1800" dirty="0">
                <a:latin typeface="Avenir Book" panose="02000503020000020003" pitchFamily="2" charset="0"/>
              </a:endParaRPr>
            </a:p>
          </p:txBody>
        </p:sp>
        <p:sp>
          <p:nvSpPr>
            <p:cNvPr id="169992" name="Rectangle 8"/>
            <p:cNvSpPr>
              <a:spLocks noChangeArrowheads="1"/>
            </p:cNvSpPr>
            <p:nvPr/>
          </p:nvSpPr>
          <p:spPr bwMode="auto">
            <a:xfrm>
              <a:off x="3437" y="3062"/>
              <a:ext cx="414" cy="2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spcBef>
                  <a:spcPct val="0"/>
                </a:spcBef>
              </a:pPr>
              <a:r>
                <a:rPr lang="en-US" sz="1800" dirty="0">
                  <a:latin typeface="Avenir Book" panose="02000503020000020003" pitchFamily="2" charset="0"/>
                  <a:sym typeface="Symbol" pitchFamily="18" charset="2"/>
                </a:rPr>
                <a:t> </a:t>
              </a:r>
              <a:r>
                <a:rPr lang="en-US" sz="1200" dirty="0">
                  <a:latin typeface="Avenir Book" panose="02000503020000020003" pitchFamily="2" charset="0"/>
                </a:rPr>
                <a:t> = 1.2</a:t>
              </a:r>
              <a:endParaRPr lang="en-US" sz="1800" dirty="0">
                <a:latin typeface="Avenir Book" panose="02000503020000020003" pitchFamily="2" charset="0"/>
              </a:endParaRPr>
            </a:p>
          </p:txBody>
        </p:sp>
        <p:sp>
          <p:nvSpPr>
            <p:cNvPr id="169993" name="Line 9"/>
            <p:cNvSpPr>
              <a:spLocks noChangeShapeType="1"/>
            </p:cNvSpPr>
            <p:nvPr/>
          </p:nvSpPr>
          <p:spPr bwMode="auto">
            <a:xfrm>
              <a:off x="3936" y="2333"/>
              <a:ext cx="230" cy="0"/>
            </a:xfrm>
            <a:prstGeom prst="line">
              <a:avLst/>
            </a:prstGeom>
            <a:noFill/>
            <a:ln w="381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sp>
          <p:nvSpPr>
            <p:cNvPr id="169994" name="Line 10"/>
            <p:cNvSpPr>
              <a:spLocks noChangeShapeType="1"/>
            </p:cNvSpPr>
            <p:nvPr/>
          </p:nvSpPr>
          <p:spPr bwMode="auto">
            <a:xfrm>
              <a:off x="3936" y="2525"/>
              <a:ext cx="230" cy="0"/>
            </a:xfrm>
            <a:prstGeom prst="line">
              <a:avLst/>
            </a:prstGeom>
            <a:noFill/>
            <a:ln w="38100">
              <a:solidFill>
                <a:srgbClr val="FF006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sp>
          <p:nvSpPr>
            <p:cNvPr id="169995" name="Line 11"/>
            <p:cNvSpPr>
              <a:spLocks noChangeShapeType="1"/>
            </p:cNvSpPr>
            <p:nvPr/>
          </p:nvSpPr>
          <p:spPr bwMode="auto">
            <a:xfrm>
              <a:off x="3936" y="2717"/>
              <a:ext cx="230" cy="0"/>
            </a:xfrm>
            <a:prstGeom prst="line">
              <a:avLst/>
            </a:prstGeom>
            <a:noFill/>
            <a:ln w="38100">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sp>
          <p:nvSpPr>
            <p:cNvPr id="169996" name="Line 12"/>
            <p:cNvSpPr>
              <a:spLocks noChangeShapeType="1"/>
            </p:cNvSpPr>
            <p:nvPr/>
          </p:nvSpPr>
          <p:spPr bwMode="auto">
            <a:xfrm>
              <a:off x="3936" y="2947"/>
              <a:ext cx="230" cy="0"/>
            </a:xfrm>
            <a:prstGeom prst="line">
              <a:avLst/>
            </a:prstGeom>
            <a:noFill/>
            <a:ln w="38100">
              <a:solidFill>
                <a:srgbClr val="33996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sp>
          <p:nvSpPr>
            <p:cNvPr id="169997" name="Line 13"/>
            <p:cNvSpPr>
              <a:spLocks noChangeShapeType="1"/>
            </p:cNvSpPr>
            <p:nvPr/>
          </p:nvSpPr>
          <p:spPr bwMode="auto">
            <a:xfrm>
              <a:off x="3936" y="3139"/>
              <a:ext cx="230" cy="0"/>
            </a:xfrm>
            <a:prstGeom prst="line">
              <a:avLst/>
            </a:prstGeom>
            <a:noFill/>
            <a:ln w="38100">
              <a:solidFill>
                <a:srgbClr val="CCCC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grpSp>
      <p:sp>
        <p:nvSpPr>
          <p:cNvPr id="169998" name="Text Box 14"/>
          <p:cNvSpPr txBox="1">
            <a:spLocks noChangeArrowheads="1"/>
          </p:cNvSpPr>
          <p:nvPr/>
        </p:nvSpPr>
        <p:spPr bwMode="auto">
          <a:xfrm>
            <a:off x="6342142" y="5549504"/>
            <a:ext cx="519694"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spcBef>
                <a:spcPct val="0"/>
              </a:spcBef>
            </a:pPr>
            <a:r>
              <a:rPr lang="en-US" sz="1500" dirty="0">
                <a:latin typeface="Avenir Book" panose="02000503020000020003" pitchFamily="2" charset="0"/>
              </a:rPr>
              <a:t>(</a:t>
            </a:r>
            <a:r>
              <a:rPr lang="en-US" altLang="en-US" sz="1500" dirty="0">
                <a:latin typeface="Avenir Book" panose="02000503020000020003" pitchFamily="2" charset="0"/>
                <a:sym typeface="Symbol" pitchFamily="18" charset="2"/>
              </a:rPr>
              <a:t></a:t>
            </a:r>
            <a:r>
              <a:rPr lang="en-US" altLang="en-US" sz="1500" baseline="-16000" dirty="0">
                <a:latin typeface="Avenir Book" panose="02000503020000020003" pitchFamily="2" charset="0"/>
                <a:sym typeface="Symbol" pitchFamily="18" charset="2"/>
              </a:rPr>
              <a:t>e</a:t>
            </a:r>
            <a:r>
              <a:rPr lang="en-US" altLang="en-US" sz="2100" baseline="-25000" dirty="0">
                <a:latin typeface="Avenir Book" panose="02000503020000020003" pitchFamily="2" charset="0"/>
                <a:sym typeface="Symbol" pitchFamily="18" charset="2"/>
              </a:rPr>
              <a:t> </a:t>
            </a:r>
            <a:r>
              <a:rPr lang="en-US" altLang="en-US" sz="1500" dirty="0">
                <a:latin typeface="Avenir Book" panose="02000503020000020003" pitchFamily="2" charset="0"/>
                <a:sym typeface="Symbol" pitchFamily="18" charset="2"/>
              </a:rPr>
              <a:t>)</a:t>
            </a:r>
            <a:endParaRPr lang="en-US" sz="1500" dirty="0">
              <a:latin typeface="Avenir Book" panose="02000503020000020003" pitchFamily="2" charset="0"/>
              <a:sym typeface="Symbol" pitchFamily="18" charset="2"/>
            </a:endParaRPr>
          </a:p>
        </p:txBody>
      </p:sp>
      <mc:AlternateContent xmlns:mc="http://schemas.openxmlformats.org/markup-compatibility/2006" xmlns:a14="http://schemas.microsoft.com/office/drawing/2010/main">
        <mc:Choice Requires="a14">
          <p:sp>
            <p:nvSpPr>
              <p:cNvPr id="2" name="TextBox 1"/>
              <p:cNvSpPr txBox="1"/>
              <p:nvPr/>
            </p:nvSpPr>
            <p:spPr>
              <a:xfrm rot="16200000">
                <a:off x="2039089" y="2002621"/>
                <a:ext cx="1001308" cy="378758"/>
              </a:xfrm>
              <a:prstGeom prst="rect">
                <a:avLst/>
              </a:prstGeom>
              <a:noFill/>
            </p:spPr>
            <p:txBody>
              <a:bodyPr wrap="square" rtlCol="0">
                <a:spAutoFit/>
              </a:bodyPr>
              <a:lstStyle/>
              <a:p>
                <a:pPr algn="ctr"/>
                <a:r>
                  <a:rPr lang="en-US" sz="1800" dirty="0">
                    <a:latin typeface="Avenir Book" panose="02000503020000020003" pitchFamily="2" charset="0"/>
                  </a:rPr>
                  <a:t>(</a:t>
                </a:r>
                <a14:m>
                  <m:oMath xmlns:m="http://schemas.openxmlformats.org/officeDocument/2006/math">
                    <m:acc>
                      <m:accPr>
                        <m:chr m:val="̂"/>
                        <m:ctrlPr>
                          <a:rPr lang="en-US" sz="1800" i="1" dirty="0" smtClean="0">
                            <a:latin typeface="Cambria Math" panose="02040503050406030204" pitchFamily="18" charset="0"/>
                          </a:rPr>
                        </m:ctrlPr>
                      </m:accPr>
                      <m:e>
                        <m:r>
                          <a:rPr lang="en-US" sz="1800" b="0" i="1" dirty="0" smtClean="0">
                            <a:latin typeface="Cambria Math" panose="02040503050406030204" pitchFamily="18" charset="0"/>
                          </a:rPr>
                          <m:t>𝐴</m:t>
                        </m:r>
                      </m:e>
                    </m:acc>
                  </m:oMath>
                </a14:m>
                <a:r>
                  <a:rPr lang="en-US" sz="1800" dirty="0">
                    <a:latin typeface="Avenir Book" panose="02000503020000020003" pitchFamily="2" charset="0"/>
                  </a:rPr>
                  <a:t>)</a:t>
                </a:r>
              </a:p>
            </p:txBody>
          </p:sp>
        </mc:Choice>
        <mc:Fallback xmlns="">
          <p:sp>
            <p:nvSpPr>
              <p:cNvPr id="2" name="TextBox 1"/>
              <p:cNvSpPr txBox="1">
                <a:spLocks noRot="1" noChangeAspect="1" noMove="1" noResize="1" noEditPoints="1" noAdjustHandles="1" noChangeArrowheads="1" noChangeShapeType="1" noTextEdit="1"/>
              </p:cNvSpPr>
              <p:nvPr/>
            </p:nvSpPr>
            <p:spPr>
              <a:xfrm rot="16200000">
                <a:off x="2039089" y="2002621"/>
                <a:ext cx="1001308" cy="378758"/>
              </a:xfrm>
              <a:prstGeom prst="rect">
                <a:avLst/>
              </a:prstGeom>
              <a:blipFill>
                <a:blip r:embed="rId4"/>
                <a:stretch>
                  <a:fillRect l="-9677" r="-19355"/>
                </a:stretch>
              </a:blipFill>
            </p:spPr>
            <p:txBody>
              <a:bodyPr/>
              <a:lstStyle/>
              <a:p>
                <a:r>
                  <a:rPr lang="en-US">
                    <a:noFill/>
                  </a:rPr>
                  <a:t> </a:t>
                </a:r>
              </a:p>
            </p:txBody>
          </p:sp>
        </mc:Fallback>
      </mc:AlternateContent>
      <p:grpSp>
        <p:nvGrpSpPr>
          <p:cNvPr id="8" name="Group 7"/>
          <p:cNvGrpSpPr/>
          <p:nvPr/>
        </p:nvGrpSpPr>
        <p:grpSpPr>
          <a:xfrm>
            <a:off x="7154149" y="1189759"/>
            <a:ext cx="990586" cy="4229100"/>
            <a:chOff x="8153400" y="443345"/>
            <a:chExt cx="1320781" cy="5638800"/>
          </a:xfrm>
        </p:grpSpPr>
        <p:sp>
          <p:nvSpPr>
            <p:cNvPr id="170001" name="Text Box 17"/>
            <p:cNvSpPr txBox="1">
              <a:spLocks noChangeArrowheads="1"/>
            </p:cNvSpPr>
            <p:nvPr/>
          </p:nvSpPr>
          <p:spPr bwMode="auto">
            <a:xfrm>
              <a:off x="8303776" y="3709988"/>
              <a:ext cx="1170405" cy="4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spcBef>
                  <a:spcPct val="0"/>
                </a:spcBef>
              </a:pPr>
              <a:r>
                <a:rPr lang="en-US" altLang="en-US" sz="1500" dirty="0">
                  <a:latin typeface="Avenir Book" panose="02000503020000020003" pitchFamily="2" charset="0"/>
                  <a:sym typeface="Symbol" pitchFamily="18" charset="2"/>
                </a:rPr>
                <a:t>no UV-b</a:t>
              </a:r>
              <a:endParaRPr lang="en-US" sz="1500" baseline="-16000" dirty="0">
                <a:latin typeface="Avenir Book" panose="02000503020000020003" pitchFamily="2" charset="0"/>
                <a:sym typeface="Symbol" pitchFamily="18" charset="2"/>
              </a:endParaRPr>
            </a:p>
          </p:txBody>
        </p:sp>
        <p:cxnSp>
          <p:nvCxnSpPr>
            <p:cNvPr id="4" name="Straight Connector 3"/>
            <p:cNvCxnSpPr/>
            <p:nvPr/>
          </p:nvCxnSpPr>
          <p:spPr>
            <a:xfrm flipV="1">
              <a:off x="8153400" y="443345"/>
              <a:ext cx="0" cy="5638800"/>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 name="TextBox 8"/>
              <p:cNvSpPr txBox="1"/>
              <p:nvPr/>
            </p:nvSpPr>
            <p:spPr>
              <a:xfrm>
                <a:off x="75761" y="2406645"/>
                <a:ext cx="2255231" cy="2585323"/>
              </a:xfrm>
              <a:prstGeom prst="rect">
                <a:avLst/>
              </a:prstGeom>
              <a:noFill/>
            </p:spPr>
            <p:txBody>
              <a:bodyPr wrap="square" rtlCol="0">
                <a:spAutoFit/>
              </a:bodyPr>
              <a:lstStyle/>
              <a:p>
                <a:pPr algn="ctr"/>
                <a:r>
                  <a:rPr lang="en-US" sz="1800" dirty="0">
                    <a:latin typeface="Avenir Book" panose="02000503020000020003" pitchFamily="2" charset="0"/>
                  </a:rPr>
                  <a:t>Effect of decreased</a:t>
                </a:r>
              </a:p>
              <a:p>
                <a:pPr algn="ctr"/>
                <a:r>
                  <a:rPr lang="en-US" sz="1800" dirty="0">
                    <a:latin typeface="Avenir Book" panose="02000503020000020003" pitchFamily="2" charset="0"/>
                  </a:rPr>
                  <a:t>egg survival on adult</a:t>
                </a:r>
              </a:p>
              <a:p>
                <a:pPr algn="ctr"/>
                <a:r>
                  <a:rPr lang="en-US" sz="1800" dirty="0">
                    <a:latin typeface="Avenir Book" panose="02000503020000020003" pitchFamily="2" charset="0"/>
                  </a:rPr>
                  <a:t>densities will depend upon the</a:t>
                </a:r>
              </a:p>
              <a:p>
                <a:pPr algn="ctr"/>
                <a:r>
                  <a:rPr lang="en-US" sz="1800" dirty="0">
                    <a:latin typeface="Avenir Book" panose="02000503020000020003" pitchFamily="2" charset="0"/>
                  </a:rPr>
                  <a:t>strength of density</a:t>
                </a:r>
              </a:p>
              <a:p>
                <a:pPr algn="ctr"/>
                <a:r>
                  <a:rPr lang="en-US" sz="1800" dirty="0">
                    <a:latin typeface="Avenir Book" panose="02000503020000020003" pitchFamily="2" charset="0"/>
                  </a:rPr>
                  <a:t>dependence (</a:t>
                </a:r>
                <a14:m>
                  <m:oMath xmlns:m="http://schemas.openxmlformats.org/officeDocument/2006/math">
                    <m:r>
                      <a:rPr lang="en-US" sz="1800" i="1">
                        <a:latin typeface="Cambria Math" panose="02040503050406030204" pitchFamily="18" charset="0"/>
                        <a:ea typeface="Cambria Math" panose="02040503050406030204" pitchFamily="18" charset="0"/>
                      </a:rPr>
                      <m:t>𝛾</m:t>
                    </m:r>
                  </m:oMath>
                </a14:m>
                <a:r>
                  <a:rPr lang="en-US" sz="1800" dirty="0">
                    <a:latin typeface="Avenir Book" panose="02000503020000020003" pitchFamily="2" charset="0"/>
                  </a:rPr>
                  <a:t>) as well as the background survival</a:t>
                </a:r>
              </a:p>
            </p:txBody>
          </p:sp>
        </mc:Choice>
        <mc:Fallback xmlns="">
          <p:sp>
            <p:nvSpPr>
              <p:cNvPr id="9" name="TextBox 8"/>
              <p:cNvSpPr txBox="1">
                <a:spLocks noRot="1" noChangeAspect="1" noMove="1" noResize="1" noEditPoints="1" noAdjustHandles="1" noChangeArrowheads="1" noChangeShapeType="1" noTextEdit="1"/>
              </p:cNvSpPr>
              <p:nvPr/>
            </p:nvSpPr>
            <p:spPr>
              <a:xfrm>
                <a:off x="75761" y="2406645"/>
                <a:ext cx="2255231" cy="2585323"/>
              </a:xfrm>
              <a:prstGeom prst="rect">
                <a:avLst/>
              </a:prstGeom>
              <a:blipFill>
                <a:blip r:embed="rId5"/>
                <a:stretch>
                  <a:fillRect l="-1124" t="-980" r="-1124" b="-245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2F1ED9B1-AF01-1149-9BA5-5FE45349E32D}"/>
              </a:ext>
            </a:extLst>
          </p:cNvPr>
          <p:cNvSpPr txBox="1"/>
          <p:nvPr/>
        </p:nvSpPr>
        <p:spPr>
          <a:xfrm>
            <a:off x="5963614" y="3865657"/>
            <a:ext cx="3076483" cy="369332"/>
          </a:xfrm>
          <a:prstGeom prst="rect">
            <a:avLst/>
          </a:prstGeom>
          <a:noFill/>
        </p:spPr>
        <p:txBody>
          <a:bodyPr wrap="none" rtlCol="0">
            <a:spAutoFit/>
          </a:bodyPr>
          <a:lstStyle/>
          <a:p>
            <a:r>
              <a:rPr lang="en-US" sz="1800" dirty="0">
                <a:latin typeface="+mn-lt"/>
              </a:rPr>
              <a:t>Elasticity is related to the slope</a:t>
            </a:r>
          </a:p>
        </p:txBody>
      </p:sp>
    </p:spTree>
    <p:extLst>
      <p:ext uri="{BB962C8B-B14F-4D97-AF65-F5344CB8AC3E}">
        <p14:creationId xmlns:p14="http://schemas.microsoft.com/office/powerpoint/2010/main" val="152708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7924" y="456829"/>
            <a:ext cx="8748152" cy="5837093"/>
          </a:xfrm>
        </p:spPr>
        <p:txBody>
          <a:bodyPr>
            <a:normAutofit fontScale="92500" lnSpcReduction="20000"/>
          </a:bodyPr>
          <a:lstStyle/>
          <a:p>
            <a:pPr marL="0" indent="0" algn="ctr">
              <a:buNone/>
            </a:pPr>
            <a:r>
              <a:rPr lang="en-US" sz="3600" b="1" dirty="0"/>
              <a:t>Conclusion of the study:</a:t>
            </a:r>
          </a:p>
          <a:p>
            <a:pPr marL="0" indent="0" algn="ctr">
              <a:buNone/>
            </a:pPr>
            <a:endParaRPr lang="en-US" sz="3600" b="1" dirty="0"/>
          </a:p>
          <a:p>
            <a:pPr marL="0" indent="0" algn="ctr">
              <a:buNone/>
            </a:pPr>
            <a:endParaRPr lang="en-US" sz="750" dirty="0"/>
          </a:p>
          <a:p>
            <a:pPr marL="557213" indent="-557213">
              <a:buFont typeface="+mj-lt"/>
              <a:buAutoNum type="arabicPeriod"/>
            </a:pPr>
            <a:r>
              <a:rPr lang="en-US" dirty="0"/>
              <a:t>Density dependent tadpole survival buffers amphibian populations from environmental stressors that decrease egg mortality</a:t>
            </a:r>
          </a:p>
          <a:p>
            <a:pPr marL="557213" indent="-557213">
              <a:buFont typeface="+mj-lt"/>
              <a:buAutoNum type="arabicPeriod"/>
            </a:pPr>
            <a:endParaRPr lang="en-US" sz="750" dirty="0"/>
          </a:p>
          <a:p>
            <a:pPr marL="557213" indent="-557213">
              <a:buFont typeface="+mj-lt"/>
              <a:buAutoNum type="arabicPeriod"/>
            </a:pPr>
            <a:r>
              <a:rPr lang="en-US" dirty="0"/>
              <a:t>But, variation in life history among different species (e.g. low vs. high fecundity) influences the effects of density dependence</a:t>
            </a:r>
          </a:p>
          <a:p>
            <a:pPr marL="0" indent="0">
              <a:buNone/>
            </a:pPr>
            <a:endParaRPr lang="en-US" dirty="0"/>
          </a:p>
          <a:p>
            <a:pPr marL="0" indent="0">
              <a:buNone/>
            </a:pPr>
            <a:endParaRPr lang="en-US" dirty="0"/>
          </a:p>
          <a:p>
            <a:pPr marL="0" indent="0" algn="ctr">
              <a:buNone/>
            </a:pPr>
            <a:r>
              <a:rPr lang="en-US" sz="3300" i="1" dirty="0"/>
              <a:t>What about other life stages? </a:t>
            </a:r>
          </a:p>
          <a:p>
            <a:pPr marL="0" indent="0" algn="ctr">
              <a:buNone/>
            </a:pPr>
            <a:r>
              <a:rPr lang="en-US" sz="3300" i="1" dirty="0"/>
              <a:t>How much does a change in other parameters affect adult densities?</a:t>
            </a:r>
          </a:p>
          <a:p>
            <a:pPr marL="0" indent="0">
              <a:buNone/>
            </a:pPr>
            <a:endParaRPr lang="en-US" sz="3300" i="1" dirty="0"/>
          </a:p>
          <a:p>
            <a:pPr marL="0" indent="0">
              <a:buNone/>
            </a:pPr>
            <a:endParaRPr lang="en-US" dirty="0"/>
          </a:p>
        </p:txBody>
      </p:sp>
    </p:spTree>
    <p:extLst>
      <p:ext uri="{BB962C8B-B14F-4D97-AF65-F5344CB8AC3E}">
        <p14:creationId xmlns:p14="http://schemas.microsoft.com/office/powerpoint/2010/main" val="18174079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F01B69-3840-E54C-8CE5-DF45734C6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705" y="865225"/>
            <a:ext cx="7073104" cy="5135525"/>
          </a:xfrm>
          <a:prstGeom prst="rect">
            <a:avLst/>
          </a:prstGeom>
        </p:spPr>
      </p:pic>
      <p:cxnSp>
        <p:nvCxnSpPr>
          <p:cNvPr id="3" name="Straight Connector 2">
            <a:extLst>
              <a:ext uri="{FF2B5EF4-FFF2-40B4-BE49-F238E27FC236}">
                <a16:creationId xmlns:a16="http://schemas.microsoft.com/office/drawing/2014/main" id="{3FF37F56-B4BB-844E-8E96-AA2E04F18973}"/>
              </a:ext>
            </a:extLst>
          </p:cNvPr>
          <p:cNvCxnSpPr>
            <a:cxnSpLocks/>
          </p:cNvCxnSpPr>
          <p:nvPr/>
        </p:nvCxnSpPr>
        <p:spPr>
          <a:xfrm flipV="1">
            <a:off x="2982428" y="1128381"/>
            <a:ext cx="0" cy="2119378"/>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110CAB7-3029-5D46-BD42-72A359488004}"/>
              </a:ext>
            </a:extLst>
          </p:cNvPr>
          <p:cNvCxnSpPr>
            <a:cxnSpLocks/>
          </p:cNvCxnSpPr>
          <p:nvPr/>
        </p:nvCxnSpPr>
        <p:spPr>
          <a:xfrm flipV="1">
            <a:off x="6366239" y="1131039"/>
            <a:ext cx="0" cy="2119378"/>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18DDDF1-06B6-A049-BB04-026C1EA1B2C5}"/>
              </a:ext>
            </a:extLst>
          </p:cNvPr>
          <p:cNvCxnSpPr>
            <a:cxnSpLocks/>
          </p:cNvCxnSpPr>
          <p:nvPr/>
        </p:nvCxnSpPr>
        <p:spPr>
          <a:xfrm flipV="1">
            <a:off x="6368897" y="3621713"/>
            <a:ext cx="0" cy="2119378"/>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7F63B8E-F8E3-3F42-9E9B-5B66B9186E13}"/>
              </a:ext>
            </a:extLst>
          </p:cNvPr>
          <p:cNvCxnSpPr>
            <a:cxnSpLocks/>
          </p:cNvCxnSpPr>
          <p:nvPr/>
        </p:nvCxnSpPr>
        <p:spPr>
          <a:xfrm flipV="1">
            <a:off x="3006350" y="3624372"/>
            <a:ext cx="0" cy="2119378"/>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95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72" name="Group 48"/>
          <p:cNvGrpSpPr>
            <a:grpSpLocks/>
          </p:cNvGrpSpPr>
          <p:nvPr/>
        </p:nvGrpSpPr>
        <p:grpSpPr bwMode="auto">
          <a:xfrm>
            <a:off x="3826193" y="3371851"/>
            <a:ext cx="3429000" cy="2553172"/>
            <a:chOff x="2880" y="2064"/>
            <a:chExt cx="2880" cy="2306"/>
          </a:xfrm>
        </p:grpSpPr>
        <p:grpSp>
          <p:nvGrpSpPr>
            <p:cNvPr id="26671" name="Group 47"/>
            <p:cNvGrpSpPr>
              <a:grpSpLocks/>
            </p:cNvGrpSpPr>
            <p:nvPr/>
          </p:nvGrpSpPr>
          <p:grpSpPr bwMode="auto">
            <a:xfrm>
              <a:off x="2880" y="2064"/>
              <a:ext cx="2880" cy="2306"/>
              <a:chOff x="2880" y="2064"/>
              <a:chExt cx="2880" cy="2306"/>
            </a:xfrm>
          </p:grpSpPr>
          <p:pic>
            <p:nvPicPr>
              <p:cNvPr id="26630" name="Picture 6" descr="2dadultsurv5lin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0" y="2064"/>
                <a:ext cx="2880" cy="2160"/>
              </a:xfrm>
              <a:prstGeom prst="rect">
                <a:avLst/>
              </a:prstGeom>
              <a:noFill/>
              <a:extLst>
                <a:ext uri="{909E8E84-426E-40dd-AFC4-6F175D3DCCD1}">
                  <a14:hiddenFill xmlns:a14="http://schemas.microsoft.com/office/drawing/2010/main" xmlns="">
                    <a:solidFill>
                      <a:srgbClr val="FFFFFF"/>
                    </a:solidFill>
                  </a14:hiddenFill>
                </a:ext>
              </a:extLst>
            </p:spPr>
          </p:pic>
          <p:sp>
            <p:nvSpPr>
              <p:cNvPr id="26650" name="Text Box 26"/>
              <p:cNvSpPr txBox="1">
                <a:spLocks noChangeArrowheads="1"/>
              </p:cNvSpPr>
              <p:nvPr/>
            </p:nvSpPr>
            <p:spPr bwMode="auto">
              <a:xfrm>
                <a:off x="3648" y="4078"/>
                <a:ext cx="1435" cy="29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spcBef>
                    <a:spcPct val="0"/>
                  </a:spcBef>
                </a:pPr>
                <a:r>
                  <a:rPr lang="en-US" sz="1500" dirty="0">
                    <a:latin typeface="Avenir Book" panose="02000503020000020003" pitchFamily="2" charset="0"/>
                  </a:rPr>
                  <a:t>adult survival (</a:t>
                </a:r>
                <a:r>
                  <a:rPr lang="en-US" altLang="en-US" sz="1500" dirty="0">
                    <a:latin typeface="Avenir Book" panose="02000503020000020003" pitchFamily="2" charset="0"/>
                    <a:sym typeface="Symbol" pitchFamily="18" charset="2"/>
                  </a:rPr>
                  <a:t></a:t>
                </a:r>
                <a:r>
                  <a:rPr lang="en-US" altLang="en-US" sz="1500" baseline="-16000" dirty="0">
                    <a:latin typeface="Avenir Book" panose="02000503020000020003" pitchFamily="2" charset="0"/>
                    <a:sym typeface="Symbol" pitchFamily="18" charset="2"/>
                  </a:rPr>
                  <a:t>A</a:t>
                </a:r>
                <a:r>
                  <a:rPr lang="en-US" altLang="en-US" sz="2100" baseline="-25000" dirty="0">
                    <a:latin typeface="Avenir Book" panose="02000503020000020003" pitchFamily="2" charset="0"/>
                    <a:sym typeface="Symbol" pitchFamily="18" charset="2"/>
                  </a:rPr>
                  <a:t> </a:t>
                </a:r>
                <a:r>
                  <a:rPr lang="en-US" altLang="en-US" sz="1500" dirty="0">
                    <a:latin typeface="Avenir Book" panose="02000503020000020003" pitchFamily="2" charset="0"/>
                    <a:sym typeface="Symbol" pitchFamily="18" charset="2"/>
                  </a:rPr>
                  <a:t>)</a:t>
                </a:r>
                <a:endParaRPr lang="en-US" sz="2100" baseline="-25000" dirty="0">
                  <a:latin typeface="Avenir Book" panose="02000503020000020003" pitchFamily="2" charset="0"/>
                  <a:sym typeface="Symbol" pitchFamily="18" charset="2"/>
                </a:endParaRPr>
              </a:p>
            </p:txBody>
          </p:sp>
        </p:grpSp>
        <p:sp>
          <p:nvSpPr>
            <p:cNvPr id="26660" name="Line 36"/>
            <p:cNvSpPr>
              <a:spLocks noChangeShapeType="1"/>
            </p:cNvSpPr>
            <p:nvPr/>
          </p:nvSpPr>
          <p:spPr bwMode="auto">
            <a:xfrm flipV="1">
              <a:off x="5328" y="2256"/>
              <a:ext cx="0" cy="1728"/>
            </a:xfrm>
            <a:prstGeom prst="line">
              <a:avLst/>
            </a:prstGeom>
            <a:noFill/>
            <a:ln w="3175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sp>
          <p:nvSpPr>
            <p:cNvPr id="26661" name="Line 37"/>
            <p:cNvSpPr>
              <a:spLocks noChangeShapeType="1"/>
            </p:cNvSpPr>
            <p:nvPr/>
          </p:nvSpPr>
          <p:spPr bwMode="auto">
            <a:xfrm flipV="1">
              <a:off x="5088" y="2256"/>
              <a:ext cx="0" cy="1728"/>
            </a:xfrm>
            <a:prstGeom prst="line">
              <a:avLst/>
            </a:prstGeom>
            <a:noFill/>
            <a:ln w="3175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grpSp>
      <p:grpSp>
        <p:nvGrpSpPr>
          <p:cNvPr id="26670" name="Group 46"/>
          <p:cNvGrpSpPr>
            <a:grpSpLocks/>
          </p:cNvGrpSpPr>
          <p:nvPr/>
        </p:nvGrpSpPr>
        <p:grpSpPr bwMode="auto">
          <a:xfrm>
            <a:off x="7347109" y="1059801"/>
            <a:ext cx="983458" cy="1635919"/>
            <a:chOff x="3408" y="2256"/>
            <a:chExt cx="826" cy="1374"/>
          </a:xfrm>
        </p:grpSpPr>
        <p:grpSp>
          <p:nvGrpSpPr>
            <p:cNvPr id="26651" name="Group 27"/>
            <p:cNvGrpSpPr>
              <a:grpSpLocks/>
            </p:cNvGrpSpPr>
            <p:nvPr/>
          </p:nvGrpSpPr>
          <p:grpSpPr bwMode="auto">
            <a:xfrm>
              <a:off x="3437" y="2256"/>
              <a:ext cx="729" cy="1116"/>
              <a:chOff x="3437" y="2256"/>
              <a:chExt cx="729" cy="1116"/>
            </a:xfrm>
          </p:grpSpPr>
          <p:sp>
            <p:nvSpPr>
              <p:cNvPr id="26631" name="Rectangle 7"/>
              <p:cNvSpPr>
                <a:spLocks noChangeArrowheads="1"/>
              </p:cNvSpPr>
              <p:nvPr/>
            </p:nvSpPr>
            <p:spPr bwMode="auto">
              <a:xfrm>
                <a:off x="3437" y="2448"/>
                <a:ext cx="626"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spcBef>
                    <a:spcPct val="0"/>
                  </a:spcBef>
                </a:pPr>
                <a:r>
                  <a:rPr lang="en-US" sz="1800" dirty="0">
                    <a:latin typeface="Avenir Book" panose="02000503020000020003" pitchFamily="2" charset="0"/>
                    <a:sym typeface="Symbol" pitchFamily="18" charset="2"/>
                  </a:rPr>
                  <a:t> </a:t>
                </a:r>
                <a:r>
                  <a:rPr lang="en-US" sz="1200" dirty="0">
                    <a:latin typeface="Avenir Book" panose="02000503020000020003" pitchFamily="2" charset="0"/>
                  </a:rPr>
                  <a:t> = 0.9</a:t>
                </a:r>
                <a:endParaRPr lang="en-US" sz="1800" dirty="0">
                  <a:latin typeface="Avenir Book" panose="02000503020000020003" pitchFamily="2" charset="0"/>
                </a:endParaRPr>
              </a:p>
            </p:txBody>
          </p:sp>
          <p:sp>
            <p:nvSpPr>
              <p:cNvPr id="26632" name="Rectangle 8"/>
              <p:cNvSpPr>
                <a:spLocks noChangeArrowheads="1"/>
              </p:cNvSpPr>
              <p:nvPr/>
            </p:nvSpPr>
            <p:spPr bwMode="auto">
              <a:xfrm>
                <a:off x="3437" y="2256"/>
                <a:ext cx="590"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spcBef>
                    <a:spcPct val="0"/>
                  </a:spcBef>
                </a:pPr>
                <a:r>
                  <a:rPr lang="en-US" sz="1800" dirty="0">
                    <a:latin typeface="Avenir Book" panose="02000503020000020003" pitchFamily="2" charset="0"/>
                    <a:sym typeface="Symbol" pitchFamily="18" charset="2"/>
                  </a:rPr>
                  <a:t> </a:t>
                </a:r>
                <a:r>
                  <a:rPr lang="en-US" sz="1200" dirty="0">
                    <a:latin typeface="Avenir Book" panose="02000503020000020003" pitchFamily="2" charset="0"/>
                  </a:rPr>
                  <a:t>= 0.8</a:t>
                </a:r>
                <a:endParaRPr lang="en-US" sz="1800" dirty="0">
                  <a:latin typeface="Avenir Book" panose="02000503020000020003" pitchFamily="2" charset="0"/>
                </a:endParaRPr>
              </a:p>
            </p:txBody>
          </p:sp>
          <p:sp>
            <p:nvSpPr>
              <p:cNvPr id="26633" name="Rectangle 9"/>
              <p:cNvSpPr>
                <a:spLocks noChangeArrowheads="1"/>
              </p:cNvSpPr>
              <p:nvPr/>
            </p:nvSpPr>
            <p:spPr bwMode="auto">
              <a:xfrm>
                <a:off x="3437" y="2640"/>
                <a:ext cx="626"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spcBef>
                    <a:spcPct val="0"/>
                  </a:spcBef>
                </a:pPr>
                <a:r>
                  <a:rPr lang="en-US" sz="1800" dirty="0">
                    <a:latin typeface="Avenir Book" panose="02000503020000020003" pitchFamily="2" charset="0"/>
                    <a:sym typeface="Symbol" pitchFamily="18" charset="2"/>
                  </a:rPr>
                  <a:t> </a:t>
                </a:r>
                <a:r>
                  <a:rPr lang="en-US" sz="1200" dirty="0">
                    <a:latin typeface="Avenir Book" panose="02000503020000020003" pitchFamily="2" charset="0"/>
                  </a:rPr>
                  <a:t> = 1.0</a:t>
                </a:r>
                <a:endParaRPr lang="en-US" sz="1800" dirty="0">
                  <a:latin typeface="Avenir Book" panose="02000503020000020003" pitchFamily="2" charset="0"/>
                </a:endParaRPr>
              </a:p>
            </p:txBody>
          </p:sp>
          <p:sp>
            <p:nvSpPr>
              <p:cNvPr id="26634" name="Rectangle 10"/>
              <p:cNvSpPr>
                <a:spLocks noChangeArrowheads="1"/>
              </p:cNvSpPr>
              <p:nvPr/>
            </p:nvSpPr>
            <p:spPr bwMode="auto">
              <a:xfrm>
                <a:off x="3437" y="2832"/>
                <a:ext cx="626"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spcBef>
                    <a:spcPct val="0"/>
                  </a:spcBef>
                </a:pPr>
                <a:r>
                  <a:rPr lang="en-US" sz="1800" dirty="0">
                    <a:latin typeface="Avenir Book" panose="02000503020000020003" pitchFamily="2" charset="0"/>
                    <a:sym typeface="Symbol" pitchFamily="18" charset="2"/>
                  </a:rPr>
                  <a:t> </a:t>
                </a:r>
                <a:r>
                  <a:rPr lang="en-US" sz="1200" dirty="0">
                    <a:latin typeface="Avenir Book" panose="02000503020000020003" pitchFamily="2" charset="0"/>
                  </a:rPr>
                  <a:t> = 1.1</a:t>
                </a:r>
                <a:endParaRPr lang="en-US" sz="1800" dirty="0">
                  <a:latin typeface="Avenir Book" panose="02000503020000020003" pitchFamily="2" charset="0"/>
                </a:endParaRPr>
              </a:p>
            </p:txBody>
          </p:sp>
          <p:sp>
            <p:nvSpPr>
              <p:cNvPr id="26635" name="Rectangle 11"/>
              <p:cNvSpPr>
                <a:spLocks noChangeArrowheads="1"/>
              </p:cNvSpPr>
              <p:nvPr/>
            </p:nvSpPr>
            <p:spPr bwMode="auto">
              <a:xfrm>
                <a:off x="3437" y="3062"/>
                <a:ext cx="626" cy="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spcBef>
                    <a:spcPct val="0"/>
                  </a:spcBef>
                </a:pPr>
                <a:r>
                  <a:rPr lang="en-US" sz="1800" dirty="0">
                    <a:latin typeface="Avenir Book" panose="02000503020000020003" pitchFamily="2" charset="0"/>
                    <a:sym typeface="Symbol" pitchFamily="18" charset="2"/>
                  </a:rPr>
                  <a:t> </a:t>
                </a:r>
                <a:r>
                  <a:rPr lang="en-US" sz="1200" dirty="0">
                    <a:latin typeface="Avenir Book" panose="02000503020000020003" pitchFamily="2" charset="0"/>
                  </a:rPr>
                  <a:t> = 1.2</a:t>
                </a:r>
                <a:endParaRPr lang="en-US" sz="1800" dirty="0">
                  <a:latin typeface="Avenir Book" panose="02000503020000020003" pitchFamily="2" charset="0"/>
                </a:endParaRPr>
              </a:p>
            </p:txBody>
          </p:sp>
          <p:sp>
            <p:nvSpPr>
              <p:cNvPr id="26636" name="Line 12"/>
              <p:cNvSpPr>
                <a:spLocks noChangeShapeType="1"/>
              </p:cNvSpPr>
              <p:nvPr/>
            </p:nvSpPr>
            <p:spPr bwMode="auto">
              <a:xfrm>
                <a:off x="3936" y="2333"/>
                <a:ext cx="230" cy="0"/>
              </a:xfrm>
              <a:prstGeom prst="line">
                <a:avLst/>
              </a:prstGeom>
              <a:noFill/>
              <a:ln w="38100">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sp>
            <p:nvSpPr>
              <p:cNvPr id="26637" name="Line 13"/>
              <p:cNvSpPr>
                <a:spLocks noChangeShapeType="1"/>
              </p:cNvSpPr>
              <p:nvPr/>
            </p:nvSpPr>
            <p:spPr bwMode="auto">
              <a:xfrm>
                <a:off x="3936" y="2525"/>
                <a:ext cx="230" cy="0"/>
              </a:xfrm>
              <a:prstGeom prst="line">
                <a:avLst/>
              </a:prstGeom>
              <a:noFill/>
              <a:ln w="38100">
                <a:solidFill>
                  <a:srgbClr val="FF006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sp>
            <p:nvSpPr>
              <p:cNvPr id="26638" name="Line 14"/>
              <p:cNvSpPr>
                <a:spLocks noChangeShapeType="1"/>
              </p:cNvSpPr>
              <p:nvPr/>
            </p:nvSpPr>
            <p:spPr bwMode="auto">
              <a:xfrm>
                <a:off x="3936" y="2717"/>
                <a:ext cx="230" cy="0"/>
              </a:xfrm>
              <a:prstGeom prst="line">
                <a:avLst/>
              </a:prstGeom>
              <a:noFill/>
              <a:ln w="38100">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sp>
            <p:nvSpPr>
              <p:cNvPr id="26639" name="Line 15"/>
              <p:cNvSpPr>
                <a:spLocks noChangeShapeType="1"/>
              </p:cNvSpPr>
              <p:nvPr/>
            </p:nvSpPr>
            <p:spPr bwMode="auto">
              <a:xfrm>
                <a:off x="3936" y="2947"/>
                <a:ext cx="230" cy="0"/>
              </a:xfrm>
              <a:prstGeom prst="line">
                <a:avLst/>
              </a:prstGeom>
              <a:noFill/>
              <a:ln w="38100">
                <a:solidFill>
                  <a:srgbClr val="33996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sp>
            <p:nvSpPr>
              <p:cNvPr id="26640" name="Line 16"/>
              <p:cNvSpPr>
                <a:spLocks noChangeShapeType="1"/>
              </p:cNvSpPr>
              <p:nvPr/>
            </p:nvSpPr>
            <p:spPr bwMode="auto">
              <a:xfrm>
                <a:off x="3936" y="3139"/>
                <a:ext cx="230" cy="0"/>
              </a:xfrm>
              <a:prstGeom prst="line">
                <a:avLst/>
              </a:prstGeom>
              <a:noFill/>
              <a:ln w="38100">
                <a:solidFill>
                  <a:srgbClr val="CCCC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grpSp>
        <p:sp>
          <p:nvSpPr>
            <p:cNvPr id="26657" name="Text Box 33"/>
            <p:cNvSpPr txBox="1">
              <a:spLocks noChangeArrowheads="1"/>
            </p:cNvSpPr>
            <p:nvPr/>
          </p:nvSpPr>
          <p:spPr bwMode="auto">
            <a:xfrm>
              <a:off x="3408" y="3281"/>
              <a:ext cx="826" cy="3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spcBef>
                  <a:spcPct val="0"/>
                </a:spcBef>
              </a:pPr>
              <a:r>
                <a:rPr lang="en-US" sz="1050" dirty="0">
                  <a:latin typeface="Avenir Book" panose="02000503020000020003" pitchFamily="2" charset="0"/>
                </a:rPr>
                <a:t>natural range</a:t>
              </a:r>
            </a:p>
            <a:p>
              <a:pPr algn="l">
                <a:spcBef>
                  <a:spcPct val="0"/>
                </a:spcBef>
              </a:pPr>
              <a:r>
                <a:rPr lang="en-US" sz="1050" dirty="0">
                  <a:latin typeface="Avenir Book" panose="02000503020000020003" pitchFamily="2" charset="0"/>
                </a:rPr>
                <a:t>for B. </a:t>
              </a:r>
              <a:r>
                <a:rPr lang="en-US" sz="1050" dirty="0" err="1">
                  <a:latin typeface="Avenir Book" panose="02000503020000020003" pitchFamily="2" charset="0"/>
                </a:rPr>
                <a:t>bufo</a:t>
              </a:r>
              <a:endParaRPr lang="en-US" sz="1200" dirty="0">
                <a:latin typeface="Avenir Book" panose="02000503020000020003" pitchFamily="2" charset="0"/>
              </a:endParaRPr>
            </a:p>
          </p:txBody>
        </p:sp>
      </p:grpSp>
      <p:sp>
        <p:nvSpPr>
          <p:cNvPr id="26658" name="Line 34"/>
          <p:cNvSpPr>
            <a:spLocks noChangeShapeType="1"/>
          </p:cNvSpPr>
          <p:nvPr/>
        </p:nvSpPr>
        <p:spPr bwMode="auto">
          <a:xfrm>
            <a:off x="8217455" y="2476646"/>
            <a:ext cx="285750" cy="0"/>
          </a:xfrm>
          <a:prstGeom prst="line">
            <a:avLst/>
          </a:prstGeom>
          <a:noFill/>
          <a:ln w="3175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grpSp>
        <p:nvGrpSpPr>
          <p:cNvPr id="26669" name="Group 45"/>
          <p:cNvGrpSpPr>
            <a:grpSpLocks/>
          </p:cNvGrpSpPr>
          <p:nvPr/>
        </p:nvGrpSpPr>
        <p:grpSpPr bwMode="auto">
          <a:xfrm>
            <a:off x="431723" y="3300991"/>
            <a:ext cx="3508772" cy="2624032"/>
            <a:chOff x="29" y="2000"/>
            <a:chExt cx="2947" cy="2370"/>
          </a:xfrm>
        </p:grpSpPr>
        <p:pic>
          <p:nvPicPr>
            <p:cNvPr id="26628" name="Picture 4" descr="2djuvsur5lin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 y="2064"/>
              <a:ext cx="2880" cy="2160"/>
            </a:xfrm>
            <a:prstGeom prst="rect">
              <a:avLst/>
            </a:prstGeom>
            <a:noFill/>
            <a:extLst>
              <a:ext uri="{909E8E84-426E-40dd-AFC4-6F175D3DCCD1}">
                <a14:hiddenFill xmlns:a14="http://schemas.microsoft.com/office/drawing/2010/main" xmlns="">
                  <a:solidFill>
                    <a:srgbClr val="FFFFFF"/>
                  </a:solidFill>
                </a14:hiddenFill>
              </a:ext>
            </a:extLst>
          </p:spPr>
        </p:pic>
        <p:sp>
          <p:nvSpPr>
            <p:cNvPr id="26646" name="Text Box 22"/>
            <p:cNvSpPr txBox="1">
              <a:spLocks noChangeArrowheads="1"/>
            </p:cNvSpPr>
            <p:nvPr/>
          </p:nvSpPr>
          <p:spPr bwMode="auto">
            <a:xfrm rot="16205236">
              <a:off x="-802" y="2831"/>
              <a:ext cx="1933" cy="271"/>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spcBef>
                  <a:spcPct val="0"/>
                </a:spcBef>
              </a:pPr>
              <a:r>
                <a:rPr lang="en-US" sz="1500" dirty="0">
                  <a:latin typeface="Avenir Book" panose="02000503020000020003" pitchFamily="2" charset="0"/>
                </a:rPr>
                <a:t>adult population (A*)</a:t>
              </a:r>
              <a:endParaRPr lang="en-US" sz="1800" dirty="0">
                <a:latin typeface="Avenir Book" panose="02000503020000020003" pitchFamily="2" charset="0"/>
              </a:endParaRPr>
            </a:p>
          </p:txBody>
        </p:sp>
        <p:sp>
          <p:nvSpPr>
            <p:cNvPr id="26649" name="Text Box 25"/>
            <p:cNvSpPr txBox="1">
              <a:spLocks noChangeArrowheads="1"/>
            </p:cNvSpPr>
            <p:nvPr/>
          </p:nvSpPr>
          <p:spPr bwMode="auto">
            <a:xfrm>
              <a:off x="720" y="4078"/>
              <a:ext cx="1566" cy="29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spcBef>
                  <a:spcPct val="0"/>
                </a:spcBef>
              </a:pPr>
              <a:r>
                <a:rPr lang="en-US" sz="1500" dirty="0">
                  <a:latin typeface="Avenir Book" panose="02000503020000020003" pitchFamily="2" charset="0"/>
                </a:rPr>
                <a:t>juvenile survival (</a:t>
              </a:r>
              <a:r>
                <a:rPr lang="en-US" altLang="en-US" sz="1500" dirty="0">
                  <a:latin typeface="Avenir Book" panose="02000503020000020003" pitchFamily="2" charset="0"/>
                  <a:sym typeface="Symbol" pitchFamily="18" charset="2"/>
                </a:rPr>
                <a:t></a:t>
              </a:r>
              <a:r>
                <a:rPr lang="en-US" altLang="en-US" sz="1500" baseline="-16000" dirty="0">
                  <a:latin typeface="Avenir Book" panose="02000503020000020003" pitchFamily="2" charset="0"/>
                  <a:sym typeface="Symbol" pitchFamily="18" charset="2"/>
                </a:rPr>
                <a:t>j</a:t>
              </a:r>
              <a:r>
                <a:rPr lang="en-US" altLang="en-US" sz="1500" baseline="-25000" dirty="0">
                  <a:latin typeface="Avenir Book" panose="02000503020000020003" pitchFamily="2" charset="0"/>
                  <a:sym typeface="Symbol" pitchFamily="18" charset="2"/>
                </a:rPr>
                <a:t> </a:t>
              </a:r>
              <a:r>
                <a:rPr lang="en-US" altLang="en-US" sz="1500" dirty="0">
                  <a:latin typeface="Avenir Book" panose="02000503020000020003" pitchFamily="2" charset="0"/>
                  <a:sym typeface="Symbol" pitchFamily="18" charset="2"/>
                </a:rPr>
                <a:t>)</a:t>
              </a:r>
              <a:endParaRPr lang="en-US" sz="2100" baseline="-25000" dirty="0">
                <a:latin typeface="Avenir Book" panose="02000503020000020003" pitchFamily="2" charset="0"/>
                <a:sym typeface="Symbol" pitchFamily="18" charset="2"/>
              </a:endParaRPr>
            </a:p>
          </p:txBody>
        </p:sp>
        <p:sp>
          <p:nvSpPr>
            <p:cNvPr id="26662" name="Line 38"/>
            <p:cNvSpPr>
              <a:spLocks noChangeShapeType="1"/>
            </p:cNvSpPr>
            <p:nvPr/>
          </p:nvSpPr>
          <p:spPr bwMode="auto">
            <a:xfrm flipV="1">
              <a:off x="1440" y="2256"/>
              <a:ext cx="0" cy="1728"/>
            </a:xfrm>
            <a:prstGeom prst="line">
              <a:avLst/>
            </a:prstGeom>
            <a:noFill/>
            <a:ln w="3175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sp>
          <p:nvSpPr>
            <p:cNvPr id="26663" name="Line 39"/>
            <p:cNvSpPr>
              <a:spLocks noChangeShapeType="1"/>
            </p:cNvSpPr>
            <p:nvPr/>
          </p:nvSpPr>
          <p:spPr bwMode="auto">
            <a:xfrm flipV="1">
              <a:off x="1056" y="2256"/>
              <a:ext cx="0" cy="1728"/>
            </a:xfrm>
            <a:prstGeom prst="line">
              <a:avLst/>
            </a:prstGeom>
            <a:noFill/>
            <a:ln w="3175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grpSp>
      <p:grpSp>
        <p:nvGrpSpPr>
          <p:cNvPr id="26668" name="Group 44"/>
          <p:cNvGrpSpPr>
            <a:grpSpLocks/>
          </p:cNvGrpSpPr>
          <p:nvPr/>
        </p:nvGrpSpPr>
        <p:grpSpPr bwMode="auto">
          <a:xfrm>
            <a:off x="3742849" y="857251"/>
            <a:ext cx="3512344" cy="2553172"/>
            <a:chOff x="2810" y="-48"/>
            <a:chExt cx="2950" cy="2306"/>
          </a:xfrm>
        </p:grpSpPr>
        <p:sp>
          <p:nvSpPr>
            <p:cNvPr id="26645" name="Text Box 21"/>
            <p:cNvSpPr txBox="1">
              <a:spLocks noChangeArrowheads="1"/>
            </p:cNvSpPr>
            <p:nvPr/>
          </p:nvSpPr>
          <p:spPr bwMode="auto">
            <a:xfrm rot="16205236">
              <a:off x="2369" y="819"/>
              <a:ext cx="1348" cy="46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a:spcBef>
                  <a:spcPct val="0"/>
                </a:spcBef>
              </a:pPr>
              <a:r>
                <a:rPr lang="en-US" sz="1500" dirty="0">
                  <a:latin typeface="Avenir Book" panose="02000503020000020003" pitchFamily="2" charset="0"/>
                </a:rPr>
                <a:t>adult population</a:t>
              </a:r>
              <a:endParaRPr lang="en-US" sz="1800" dirty="0">
                <a:latin typeface="Avenir Book" panose="02000503020000020003" pitchFamily="2" charset="0"/>
              </a:endParaRPr>
            </a:p>
          </p:txBody>
        </p:sp>
        <p:pic>
          <p:nvPicPr>
            <p:cNvPr id="26652" name="Picture 28" descr="3dmaxtadsurv"/>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 y="-48"/>
              <a:ext cx="2880" cy="2160"/>
            </a:xfrm>
            <a:prstGeom prst="rect">
              <a:avLst/>
            </a:prstGeom>
            <a:noFill/>
            <a:extLst>
              <a:ext uri="{909E8E84-426E-40dd-AFC4-6F175D3DCCD1}">
                <a14:hiddenFill xmlns:a14="http://schemas.microsoft.com/office/drawing/2010/main" xmlns="">
                  <a:solidFill>
                    <a:srgbClr val="FFFFFF"/>
                  </a:solidFill>
                </a14:hiddenFill>
              </a:ext>
            </a:extLst>
          </p:spPr>
        </p:pic>
        <p:sp>
          <p:nvSpPr>
            <p:cNvPr id="26653" name="Text Box 29"/>
            <p:cNvSpPr txBox="1">
              <a:spLocks noChangeArrowheads="1"/>
            </p:cNvSpPr>
            <p:nvPr/>
          </p:nvSpPr>
          <p:spPr bwMode="auto">
            <a:xfrm>
              <a:off x="3312" y="1966"/>
              <a:ext cx="2210" cy="29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spcBef>
                  <a:spcPct val="0"/>
                </a:spcBef>
              </a:pPr>
              <a:r>
                <a:rPr lang="en-US" sz="1500" dirty="0">
                  <a:latin typeface="Avenir Book" panose="02000503020000020003" pitchFamily="2" charset="0"/>
                </a:rPr>
                <a:t>max. tadpole survival (</a:t>
              </a:r>
              <a:r>
                <a:rPr lang="en-US" altLang="en-US" sz="1500" dirty="0">
                  <a:latin typeface="Avenir Book" panose="02000503020000020003" pitchFamily="2" charset="0"/>
                  <a:sym typeface="Symbol" pitchFamily="18" charset="2"/>
                </a:rPr>
                <a:t></a:t>
              </a:r>
              <a:r>
                <a:rPr lang="en-US" altLang="en-US" sz="1500" baseline="-16000" dirty="0">
                  <a:latin typeface="Avenir Book" panose="02000503020000020003" pitchFamily="2" charset="0"/>
                  <a:sym typeface="Symbol" pitchFamily="18" charset="2"/>
                </a:rPr>
                <a:t>t max</a:t>
              </a:r>
              <a:r>
                <a:rPr lang="en-US" altLang="en-US" sz="2100" baseline="-25000" dirty="0">
                  <a:latin typeface="Avenir Book" panose="02000503020000020003" pitchFamily="2" charset="0"/>
                  <a:sym typeface="Symbol" pitchFamily="18" charset="2"/>
                </a:rPr>
                <a:t> </a:t>
              </a:r>
              <a:r>
                <a:rPr lang="en-US" altLang="en-US" sz="1500" dirty="0">
                  <a:latin typeface="Avenir Book" panose="02000503020000020003" pitchFamily="2" charset="0"/>
                  <a:sym typeface="Symbol" pitchFamily="18" charset="2"/>
                </a:rPr>
                <a:t>)</a:t>
              </a:r>
              <a:endParaRPr lang="en-US" sz="1500" dirty="0">
                <a:latin typeface="Avenir Book" panose="02000503020000020003" pitchFamily="2" charset="0"/>
                <a:sym typeface="Symbol" pitchFamily="18" charset="2"/>
              </a:endParaRPr>
            </a:p>
          </p:txBody>
        </p:sp>
        <p:sp>
          <p:nvSpPr>
            <p:cNvPr id="26664" name="Line 40"/>
            <p:cNvSpPr>
              <a:spLocks noChangeShapeType="1"/>
            </p:cNvSpPr>
            <p:nvPr/>
          </p:nvSpPr>
          <p:spPr bwMode="auto">
            <a:xfrm flipV="1">
              <a:off x="4032" y="144"/>
              <a:ext cx="0" cy="1728"/>
            </a:xfrm>
            <a:prstGeom prst="line">
              <a:avLst/>
            </a:prstGeom>
            <a:noFill/>
            <a:ln w="3175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sp>
          <p:nvSpPr>
            <p:cNvPr id="26665" name="Line 41"/>
            <p:cNvSpPr>
              <a:spLocks noChangeShapeType="1"/>
            </p:cNvSpPr>
            <p:nvPr/>
          </p:nvSpPr>
          <p:spPr bwMode="auto">
            <a:xfrm flipV="1">
              <a:off x="5472" y="144"/>
              <a:ext cx="0" cy="1728"/>
            </a:xfrm>
            <a:prstGeom prst="line">
              <a:avLst/>
            </a:prstGeom>
            <a:noFill/>
            <a:ln w="3175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grpSp>
      <p:sp>
        <p:nvSpPr>
          <p:cNvPr id="26666" name="Rectangle 42"/>
          <p:cNvSpPr>
            <a:spLocks noChangeArrowheads="1"/>
          </p:cNvSpPr>
          <p:nvPr/>
        </p:nvSpPr>
        <p:spPr bwMode="auto">
          <a:xfrm>
            <a:off x="3940493" y="4079441"/>
            <a:ext cx="114300" cy="956609"/>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grpSp>
        <p:nvGrpSpPr>
          <p:cNvPr id="26667" name="Group 43"/>
          <p:cNvGrpSpPr>
            <a:grpSpLocks/>
          </p:cNvGrpSpPr>
          <p:nvPr/>
        </p:nvGrpSpPr>
        <p:grpSpPr bwMode="auto">
          <a:xfrm>
            <a:off x="472202" y="680099"/>
            <a:ext cx="3468291" cy="2730324"/>
            <a:chOff x="63" y="-208"/>
            <a:chExt cx="2913" cy="2466"/>
          </a:xfrm>
        </p:grpSpPr>
        <p:pic>
          <p:nvPicPr>
            <p:cNvPr id="26626" name="Picture 2" descr="2dclutchsize5lin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 y="-48"/>
              <a:ext cx="2880" cy="2160"/>
            </a:xfrm>
            <a:prstGeom prst="rect">
              <a:avLst/>
            </a:prstGeom>
            <a:solidFill>
              <a:schemeClr val="accent1"/>
            </a:solidFill>
          </p:spPr>
        </p:pic>
        <p:sp>
          <p:nvSpPr>
            <p:cNvPr id="26643" name="Rectangle 19"/>
            <p:cNvSpPr>
              <a:spLocks noChangeArrowheads="1"/>
            </p:cNvSpPr>
            <p:nvPr/>
          </p:nvSpPr>
          <p:spPr bwMode="auto">
            <a:xfrm>
              <a:off x="1248" y="2016"/>
              <a:ext cx="480" cy="144"/>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sp>
          <p:nvSpPr>
            <p:cNvPr id="26642" name="Text Box 18"/>
            <p:cNvSpPr txBox="1">
              <a:spLocks noChangeArrowheads="1"/>
            </p:cNvSpPr>
            <p:nvPr/>
          </p:nvSpPr>
          <p:spPr bwMode="auto">
            <a:xfrm>
              <a:off x="1008" y="1966"/>
              <a:ext cx="1158" cy="29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spcBef>
                  <a:spcPct val="0"/>
                </a:spcBef>
              </a:pPr>
              <a:r>
                <a:rPr lang="en-US" sz="1500" dirty="0">
                  <a:latin typeface="Avenir Book" panose="02000503020000020003" pitchFamily="2" charset="0"/>
                </a:rPr>
                <a:t>clutch size (</a:t>
              </a:r>
              <a:r>
                <a:rPr lang="el-GR" sz="1500" dirty="0">
                  <a:solidFill>
                    <a:srgbClr val="000000"/>
                  </a:solidFill>
                  <a:latin typeface="Avenir Book" panose="02000503020000020003" pitchFamily="2" charset="0"/>
                </a:rPr>
                <a:t>φ</a:t>
              </a:r>
              <a:r>
                <a:rPr lang="en-US" sz="1500" dirty="0">
                  <a:solidFill>
                    <a:srgbClr val="000000"/>
                  </a:solidFill>
                  <a:latin typeface="Avenir Book" panose="02000503020000020003" pitchFamily="2" charset="0"/>
                </a:rPr>
                <a:t>)</a:t>
              </a:r>
              <a:endParaRPr lang="en-US" sz="1800" dirty="0">
                <a:solidFill>
                  <a:srgbClr val="000000"/>
                </a:solidFill>
                <a:latin typeface="Avenir Book" panose="02000503020000020003" pitchFamily="2" charset="0"/>
              </a:endParaRPr>
            </a:p>
          </p:txBody>
        </p:sp>
        <p:sp>
          <p:nvSpPr>
            <p:cNvPr id="26644" name="Text Box 20"/>
            <p:cNvSpPr txBox="1">
              <a:spLocks noChangeArrowheads="1"/>
            </p:cNvSpPr>
            <p:nvPr/>
          </p:nvSpPr>
          <p:spPr bwMode="auto">
            <a:xfrm rot="16205236">
              <a:off x="-837" y="692"/>
              <a:ext cx="2072" cy="271"/>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spcBef>
                  <a:spcPct val="0"/>
                </a:spcBef>
              </a:pPr>
              <a:r>
                <a:rPr lang="en-US" sz="1500" dirty="0">
                  <a:latin typeface="Avenir Book" panose="02000503020000020003" pitchFamily="2" charset="0"/>
                </a:rPr>
                <a:t>adult population (A*)</a:t>
              </a:r>
              <a:endParaRPr lang="en-US" sz="1800" dirty="0">
                <a:latin typeface="Avenir Book" panose="02000503020000020003" pitchFamily="2" charset="0"/>
              </a:endParaRPr>
            </a:p>
          </p:txBody>
        </p:sp>
        <p:sp>
          <p:nvSpPr>
            <p:cNvPr id="26654" name="Line 30"/>
            <p:cNvSpPr>
              <a:spLocks noChangeShapeType="1"/>
            </p:cNvSpPr>
            <p:nvPr/>
          </p:nvSpPr>
          <p:spPr bwMode="auto">
            <a:xfrm flipV="1">
              <a:off x="1344" y="144"/>
              <a:ext cx="0" cy="1728"/>
            </a:xfrm>
            <a:prstGeom prst="line">
              <a:avLst/>
            </a:prstGeom>
            <a:noFill/>
            <a:ln w="3175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sp>
          <p:nvSpPr>
            <p:cNvPr id="26655" name="Line 31"/>
            <p:cNvSpPr>
              <a:spLocks noChangeShapeType="1"/>
            </p:cNvSpPr>
            <p:nvPr/>
          </p:nvSpPr>
          <p:spPr bwMode="auto">
            <a:xfrm flipV="1">
              <a:off x="1776" y="144"/>
              <a:ext cx="0" cy="1728"/>
            </a:xfrm>
            <a:prstGeom prst="line">
              <a:avLst/>
            </a:prstGeom>
            <a:noFill/>
            <a:ln w="3175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grpSp>
      <p:sp>
        <p:nvSpPr>
          <p:cNvPr id="2" name="TextBox 1"/>
          <p:cNvSpPr txBox="1"/>
          <p:nvPr/>
        </p:nvSpPr>
        <p:spPr>
          <a:xfrm>
            <a:off x="7052547" y="2993898"/>
            <a:ext cx="1917143" cy="2585323"/>
          </a:xfrm>
          <a:prstGeom prst="rect">
            <a:avLst/>
          </a:prstGeom>
          <a:noFill/>
        </p:spPr>
        <p:txBody>
          <a:bodyPr wrap="square" rtlCol="0">
            <a:spAutoFit/>
          </a:bodyPr>
          <a:lstStyle/>
          <a:p>
            <a:pPr algn="ctr"/>
            <a:r>
              <a:rPr lang="en-US" sz="1800" dirty="0">
                <a:latin typeface="Avenir Book" panose="02000503020000020003" pitchFamily="2" charset="0"/>
              </a:rPr>
              <a:t>↓ values for parameters of other stages = ↓ in adult densities</a:t>
            </a:r>
          </a:p>
          <a:p>
            <a:endParaRPr lang="en-US" sz="1800" dirty="0">
              <a:latin typeface="Avenir Book" panose="02000503020000020003" pitchFamily="2" charset="0"/>
            </a:endParaRPr>
          </a:p>
          <a:p>
            <a:pPr algn="ctr"/>
            <a:r>
              <a:rPr lang="en-US" sz="1800" dirty="0">
                <a:latin typeface="Avenir Book" panose="02000503020000020003" pitchFamily="2" charset="0"/>
              </a:rPr>
              <a:t>The effects on later stages are more important than eggs</a:t>
            </a:r>
          </a:p>
        </p:txBody>
      </p:sp>
    </p:spTree>
    <p:extLst>
      <p:ext uri="{BB962C8B-B14F-4D97-AF65-F5344CB8AC3E}">
        <p14:creationId xmlns:p14="http://schemas.microsoft.com/office/powerpoint/2010/main" val="32567968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6668"/>
                                        </p:tgtEl>
                                        <p:attrNameLst>
                                          <p:attrName>style.visibility</p:attrName>
                                        </p:attrNameLst>
                                      </p:cBhvr>
                                      <p:to>
                                        <p:strVal val="visible"/>
                                      </p:to>
                                    </p:set>
                                    <p:animEffect transition="in" filter="fade">
                                      <p:cBhvr>
                                        <p:cTn id="7" dur="2000"/>
                                        <p:tgtEl>
                                          <p:spTgt spid="266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6669"/>
                                        </p:tgtEl>
                                        <p:attrNameLst>
                                          <p:attrName>style.visibility</p:attrName>
                                        </p:attrNameLst>
                                      </p:cBhvr>
                                      <p:to>
                                        <p:strVal val="visible"/>
                                      </p:to>
                                    </p:set>
                                    <p:animEffect transition="in" filter="fade">
                                      <p:cBhvr>
                                        <p:cTn id="12" dur="2000"/>
                                        <p:tgtEl>
                                          <p:spTgt spid="2666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6672"/>
                                        </p:tgtEl>
                                        <p:attrNameLst>
                                          <p:attrName>style.visibility</p:attrName>
                                        </p:attrNameLst>
                                      </p:cBhvr>
                                      <p:to>
                                        <p:strVal val="visible"/>
                                      </p:to>
                                    </p:set>
                                    <p:animEffect transition="in" filter="fade">
                                      <p:cBhvr>
                                        <p:cTn id="17" dur="2000"/>
                                        <p:tgtEl>
                                          <p:spTgt spid="2667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2"/>
          <p:cNvSpPr txBox="1">
            <a:spLocks noChangeArrowheads="1"/>
          </p:cNvSpPr>
          <p:nvPr/>
        </p:nvSpPr>
        <p:spPr bwMode="auto">
          <a:xfrm>
            <a:off x="1371600" y="1200150"/>
            <a:ext cx="6229350" cy="48936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457200" indent="-457200" algn="l">
              <a:spcBef>
                <a:spcPct val="0"/>
              </a:spcBef>
              <a:defRPr sz="2400">
                <a:solidFill>
                  <a:schemeClr val="tx1"/>
                </a:solidFill>
                <a:latin typeface="Times New Roman" pitchFamily="18" charset="0"/>
              </a:defRPr>
            </a:lvl1pPr>
            <a:lvl2pPr marL="914400" indent="-457200" algn="l">
              <a:spcBef>
                <a:spcPct val="0"/>
              </a:spcBef>
              <a:defRPr sz="2400">
                <a:solidFill>
                  <a:schemeClr val="tx1"/>
                </a:solidFill>
                <a:latin typeface="Times New Roman" pitchFamily="18" charset="0"/>
              </a:defRPr>
            </a:lvl2pPr>
            <a:lvl3pPr marL="1371600" indent="-457200" algn="l">
              <a:spcBef>
                <a:spcPct val="0"/>
              </a:spcBef>
              <a:defRPr sz="2400">
                <a:solidFill>
                  <a:schemeClr val="tx1"/>
                </a:solidFill>
                <a:latin typeface="Times New Roman" pitchFamily="18" charset="0"/>
              </a:defRPr>
            </a:lvl3pPr>
            <a:lvl4pPr marL="1828800" indent="-457200" algn="l">
              <a:spcBef>
                <a:spcPct val="0"/>
              </a:spcBef>
              <a:defRPr sz="2400">
                <a:solidFill>
                  <a:schemeClr val="tx1"/>
                </a:solidFill>
                <a:latin typeface="Times New Roman" pitchFamily="18" charset="0"/>
              </a:defRPr>
            </a:lvl4pPr>
            <a:lvl5pPr marL="2286000" indent="-457200" algn="l">
              <a:spcBef>
                <a:spcPct val="0"/>
              </a:spcBef>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r>
              <a:rPr lang="en-US" sz="3000" dirty="0">
                <a:latin typeface="Avenir Book" panose="02000503020000020003" pitchFamily="2" charset="0"/>
              </a:rPr>
              <a:t>Bottom-lines: </a:t>
            </a:r>
          </a:p>
          <a:p>
            <a:endParaRPr lang="en-US" sz="3000" dirty="0">
              <a:latin typeface="Avenir Book" panose="02000503020000020003" pitchFamily="2" charset="0"/>
            </a:endParaRPr>
          </a:p>
          <a:p>
            <a:pPr marL="385763" indent="-385763">
              <a:buFont typeface="+mj-lt"/>
              <a:buAutoNum type="arabicPeriod"/>
            </a:pPr>
            <a:r>
              <a:rPr lang="en-US" sz="2100" dirty="0">
                <a:latin typeface="Avenir Book" panose="02000503020000020003" pitchFamily="2" charset="0"/>
              </a:rPr>
              <a:t>Density-dependence at subsequent stages affects population response to mortality.</a:t>
            </a:r>
          </a:p>
          <a:p>
            <a:pPr marL="385763" indent="-385763">
              <a:buFont typeface="+mj-lt"/>
              <a:buAutoNum type="arabicPeriod"/>
            </a:pPr>
            <a:endParaRPr lang="en-US" sz="2100" dirty="0">
              <a:latin typeface="Avenir Book" panose="02000503020000020003" pitchFamily="2" charset="0"/>
            </a:endParaRPr>
          </a:p>
          <a:p>
            <a:pPr marL="385763" indent="-385763">
              <a:buFont typeface="+mj-lt"/>
              <a:buAutoNum type="arabicPeriod"/>
            </a:pPr>
            <a:r>
              <a:rPr lang="en-US" sz="2100" dirty="0">
                <a:latin typeface="Avenir Book" panose="02000503020000020003" pitchFamily="2" charset="0"/>
              </a:rPr>
              <a:t>Species differences in life history can lead to variable response (not just “sensitivity” to mortality agent).</a:t>
            </a:r>
          </a:p>
          <a:p>
            <a:pPr marL="385763" indent="-385763">
              <a:buFont typeface="+mj-lt"/>
              <a:buAutoNum type="arabicPeriod"/>
            </a:pPr>
            <a:endParaRPr lang="en-US" sz="2100" dirty="0">
              <a:latin typeface="Avenir Book" panose="02000503020000020003" pitchFamily="2" charset="0"/>
            </a:endParaRPr>
          </a:p>
          <a:p>
            <a:pPr marL="385763" indent="-385763">
              <a:buFont typeface="+mj-lt"/>
              <a:buAutoNum type="arabicPeriod"/>
            </a:pPr>
            <a:r>
              <a:rPr lang="en-US" sz="2100" dirty="0">
                <a:latin typeface="Avenir Book" panose="02000503020000020003" pitchFamily="2" charset="0"/>
              </a:rPr>
              <a:t>Need to evaluate other factors at other stages (e.g., chytrid and adult).</a:t>
            </a:r>
          </a:p>
          <a:p>
            <a:pPr marL="385763" indent="-385763">
              <a:buFont typeface="+mj-lt"/>
              <a:buAutoNum type="arabicPeriod"/>
            </a:pPr>
            <a:endParaRPr lang="en-US" sz="2100" dirty="0">
              <a:latin typeface="Avenir Book" panose="02000503020000020003" pitchFamily="2" charset="0"/>
            </a:endParaRPr>
          </a:p>
          <a:p>
            <a:pPr marL="385763" indent="-385763">
              <a:buFont typeface="+mj-lt"/>
              <a:buAutoNum type="arabicPeriod"/>
            </a:pPr>
            <a:r>
              <a:rPr lang="en-US" sz="2100" dirty="0">
                <a:latin typeface="Avenir Book" panose="02000503020000020003" pitchFamily="2" charset="0"/>
              </a:rPr>
              <a:t>Caution: multiple stressors. </a:t>
            </a:r>
          </a:p>
          <a:p>
            <a:pPr marL="385763" indent="-385763">
              <a:buFont typeface="+mj-lt"/>
              <a:buAutoNum type="arabicPeriod"/>
            </a:pPr>
            <a:endParaRPr lang="en-US" sz="2100" dirty="0">
              <a:latin typeface="Avenir Book" panose="02000503020000020003" pitchFamily="2" charset="0"/>
            </a:endParaRPr>
          </a:p>
        </p:txBody>
      </p:sp>
    </p:spTree>
    <p:extLst>
      <p:ext uri="{BB962C8B-B14F-4D97-AF65-F5344CB8AC3E}">
        <p14:creationId xmlns:p14="http://schemas.microsoft.com/office/powerpoint/2010/main" val="297985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25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125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1250">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125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0"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extLst>
              <p:ext uri="{D42A27DB-BD31-4B8C-83A1-F6EECF244321}">
                <p14:modId xmlns:p14="http://schemas.microsoft.com/office/powerpoint/2010/main" val="4138213031"/>
              </p:ext>
            </p:extLst>
          </p:nvPr>
        </p:nvGraphicFramePr>
        <p:xfrm>
          <a:off x="2362200" y="76200"/>
          <a:ext cx="6751638" cy="4114800"/>
        </p:xfrm>
        <a:graphic>
          <a:graphicData uri="http://schemas.openxmlformats.org/presentationml/2006/ole">
            <mc:AlternateContent xmlns:mc="http://schemas.openxmlformats.org/markup-compatibility/2006">
              <mc:Choice xmlns:v="urn:schemas-microsoft-com:vml" Requires="v">
                <p:oleObj spid="_x0000_s36884" name="Equation" r:id="rId3" imgW="3009900" imgH="1600200" progId="Equation.3">
                  <p:embed/>
                </p:oleObj>
              </mc:Choice>
              <mc:Fallback>
                <p:oleObj name="Equation" r:id="rId3" imgW="3009900" imgH="1600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76200"/>
                        <a:ext cx="6751638" cy="4114800"/>
                      </a:xfrm>
                      <a:prstGeom prst="rect">
                        <a:avLst/>
                      </a:prstGeom>
                      <a:noFill/>
                      <a:ln>
                        <a:noFill/>
                      </a:ln>
                      <a:effectLst/>
                    </p:spPr>
                  </p:pic>
                </p:oleObj>
              </mc:Fallback>
            </mc:AlternateContent>
          </a:graphicData>
        </a:graphic>
      </p:graphicFrame>
      <p:grpSp>
        <p:nvGrpSpPr>
          <p:cNvPr id="7171" name="Group 3"/>
          <p:cNvGrpSpPr>
            <a:grpSpLocks noChangeAspect="1"/>
          </p:cNvGrpSpPr>
          <p:nvPr/>
        </p:nvGrpSpPr>
        <p:grpSpPr bwMode="auto">
          <a:xfrm>
            <a:off x="1636713" y="5414963"/>
            <a:ext cx="857250" cy="833437"/>
            <a:chOff x="1758" y="2400"/>
            <a:chExt cx="838" cy="816"/>
          </a:xfrm>
        </p:grpSpPr>
        <p:sp>
          <p:nvSpPr>
            <p:cNvPr id="7216" name="Oval 4"/>
            <p:cNvSpPr>
              <a:spLocks noChangeAspect="1" noChangeArrowheads="1"/>
            </p:cNvSpPr>
            <p:nvPr/>
          </p:nvSpPr>
          <p:spPr bwMode="auto">
            <a:xfrm>
              <a:off x="1776" y="2400"/>
              <a:ext cx="816" cy="81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217" name="Text Box 5"/>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2</a:t>
              </a:r>
            </a:p>
          </p:txBody>
        </p:sp>
      </p:grpSp>
      <p:grpSp>
        <p:nvGrpSpPr>
          <p:cNvPr id="7172" name="Group 6"/>
          <p:cNvGrpSpPr>
            <a:grpSpLocks noChangeAspect="1"/>
          </p:cNvGrpSpPr>
          <p:nvPr/>
        </p:nvGrpSpPr>
        <p:grpSpPr bwMode="auto">
          <a:xfrm>
            <a:off x="2895600" y="5414963"/>
            <a:ext cx="855663" cy="833437"/>
            <a:chOff x="1758" y="2400"/>
            <a:chExt cx="838" cy="816"/>
          </a:xfrm>
        </p:grpSpPr>
        <p:sp>
          <p:nvSpPr>
            <p:cNvPr id="7214" name="Oval 7"/>
            <p:cNvSpPr>
              <a:spLocks noChangeAspect="1" noChangeArrowheads="1"/>
            </p:cNvSpPr>
            <p:nvPr/>
          </p:nvSpPr>
          <p:spPr bwMode="auto">
            <a:xfrm>
              <a:off x="1776" y="2400"/>
              <a:ext cx="816" cy="81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215" name="Text Box 8"/>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3</a:t>
              </a:r>
            </a:p>
          </p:txBody>
        </p:sp>
      </p:grpSp>
      <p:grpSp>
        <p:nvGrpSpPr>
          <p:cNvPr id="7173" name="Group 9"/>
          <p:cNvGrpSpPr>
            <a:grpSpLocks noChangeAspect="1"/>
          </p:cNvGrpSpPr>
          <p:nvPr/>
        </p:nvGrpSpPr>
        <p:grpSpPr bwMode="auto">
          <a:xfrm>
            <a:off x="381000" y="5414963"/>
            <a:ext cx="855663" cy="833437"/>
            <a:chOff x="1758" y="2400"/>
            <a:chExt cx="838" cy="816"/>
          </a:xfrm>
        </p:grpSpPr>
        <p:sp>
          <p:nvSpPr>
            <p:cNvPr id="7212" name="Oval 10"/>
            <p:cNvSpPr>
              <a:spLocks noChangeAspect="1" noChangeArrowheads="1"/>
            </p:cNvSpPr>
            <p:nvPr/>
          </p:nvSpPr>
          <p:spPr bwMode="auto">
            <a:xfrm>
              <a:off x="1776" y="2400"/>
              <a:ext cx="816" cy="81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213" name="Text Box 11"/>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1</a:t>
              </a:r>
            </a:p>
          </p:txBody>
        </p:sp>
      </p:grpSp>
      <p:sp>
        <p:nvSpPr>
          <p:cNvPr id="7174" name="Line 12"/>
          <p:cNvSpPr>
            <a:spLocks noChangeAspect="1" noChangeShapeType="1"/>
          </p:cNvSpPr>
          <p:nvPr/>
        </p:nvSpPr>
        <p:spPr bwMode="auto">
          <a:xfrm>
            <a:off x="1219200" y="5842000"/>
            <a:ext cx="457200" cy="158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175" name="Freeform 13"/>
          <p:cNvSpPr>
            <a:spLocks noChangeAspect="1"/>
          </p:cNvSpPr>
          <p:nvPr/>
        </p:nvSpPr>
        <p:spPr bwMode="auto">
          <a:xfrm>
            <a:off x="1023938" y="4851400"/>
            <a:ext cx="5834062" cy="639763"/>
          </a:xfrm>
          <a:custGeom>
            <a:avLst/>
            <a:gdLst>
              <a:gd name="T0" fmla="*/ 5834062 w 2832"/>
              <a:gd name="T1" fmla="*/ 639763 h 552"/>
              <a:gd name="T2" fmla="*/ 3856414 w 2832"/>
              <a:gd name="T3" fmla="*/ 139079 h 552"/>
              <a:gd name="T4" fmla="*/ 1582119 w 2832"/>
              <a:gd name="T5" fmla="*/ 83447 h 552"/>
              <a:gd name="T6" fmla="*/ 0 w 2832"/>
              <a:gd name="T7" fmla="*/ 639763 h 5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32" h="552">
                <a:moveTo>
                  <a:pt x="2832" y="552"/>
                </a:moveTo>
                <a:cubicBezTo>
                  <a:pt x="2524" y="376"/>
                  <a:pt x="2216" y="200"/>
                  <a:pt x="1872" y="120"/>
                </a:cubicBezTo>
                <a:cubicBezTo>
                  <a:pt x="1528" y="40"/>
                  <a:pt x="1080" y="0"/>
                  <a:pt x="768" y="72"/>
                </a:cubicBezTo>
                <a:cubicBezTo>
                  <a:pt x="456" y="144"/>
                  <a:pt x="228" y="348"/>
                  <a:pt x="0" y="552"/>
                </a:cubicBezTo>
              </a:path>
            </a:pathLst>
          </a:custGeom>
          <a:noFill/>
          <a:ln w="31750">
            <a:solidFill>
              <a:srgbClr val="FF000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176" name="Text Box 14"/>
          <p:cNvSpPr txBox="1">
            <a:spLocks noChangeAspect="1" noChangeArrowheads="1"/>
          </p:cNvSpPr>
          <p:nvPr/>
        </p:nvSpPr>
        <p:spPr bwMode="auto">
          <a:xfrm>
            <a:off x="4310063" y="4953000"/>
            <a:ext cx="58949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15</a:t>
            </a:r>
          </a:p>
        </p:txBody>
      </p:sp>
      <p:sp>
        <p:nvSpPr>
          <p:cNvPr id="7177" name="Text Box 15"/>
          <p:cNvSpPr txBox="1">
            <a:spLocks noChangeAspect="1" noChangeArrowheads="1"/>
          </p:cNvSpPr>
          <p:nvPr/>
        </p:nvSpPr>
        <p:spPr bwMode="auto">
          <a:xfrm>
            <a:off x="1162050" y="5791200"/>
            <a:ext cx="58949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21</a:t>
            </a:r>
          </a:p>
        </p:txBody>
      </p:sp>
      <p:grpSp>
        <p:nvGrpSpPr>
          <p:cNvPr id="7178" name="Group 16"/>
          <p:cNvGrpSpPr>
            <a:grpSpLocks noChangeAspect="1"/>
          </p:cNvGrpSpPr>
          <p:nvPr/>
        </p:nvGrpSpPr>
        <p:grpSpPr bwMode="auto">
          <a:xfrm>
            <a:off x="4152900" y="5414963"/>
            <a:ext cx="855663" cy="833437"/>
            <a:chOff x="1758" y="2400"/>
            <a:chExt cx="838" cy="816"/>
          </a:xfrm>
        </p:grpSpPr>
        <p:sp>
          <p:nvSpPr>
            <p:cNvPr id="7210" name="Oval 17"/>
            <p:cNvSpPr>
              <a:spLocks noChangeAspect="1" noChangeArrowheads="1"/>
            </p:cNvSpPr>
            <p:nvPr/>
          </p:nvSpPr>
          <p:spPr bwMode="auto">
            <a:xfrm>
              <a:off x="1776" y="2400"/>
              <a:ext cx="816" cy="81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211" name="Text Box 18"/>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4</a:t>
              </a:r>
            </a:p>
          </p:txBody>
        </p:sp>
      </p:grpSp>
      <p:grpSp>
        <p:nvGrpSpPr>
          <p:cNvPr id="7179" name="Group 19"/>
          <p:cNvGrpSpPr>
            <a:grpSpLocks noChangeAspect="1"/>
          </p:cNvGrpSpPr>
          <p:nvPr/>
        </p:nvGrpSpPr>
        <p:grpSpPr bwMode="auto">
          <a:xfrm>
            <a:off x="5410200" y="5414963"/>
            <a:ext cx="855663" cy="833437"/>
            <a:chOff x="1758" y="2400"/>
            <a:chExt cx="838" cy="816"/>
          </a:xfrm>
        </p:grpSpPr>
        <p:sp>
          <p:nvSpPr>
            <p:cNvPr id="7208" name="Oval 20"/>
            <p:cNvSpPr>
              <a:spLocks noChangeAspect="1" noChangeArrowheads="1"/>
            </p:cNvSpPr>
            <p:nvPr/>
          </p:nvSpPr>
          <p:spPr bwMode="auto">
            <a:xfrm>
              <a:off x="1776" y="2400"/>
              <a:ext cx="816" cy="81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209" name="Text Box 21"/>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5</a:t>
              </a:r>
            </a:p>
          </p:txBody>
        </p:sp>
      </p:grpSp>
      <p:grpSp>
        <p:nvGrpSpPr>
          <p:cNvPr id="7180" name="Group 22"/>
          <p:cNvGrpSpPr>
            <a:grpSpLocks noChangeAspect="1"/>
          </p:cNvGrpSpPr>
          <p:nvPr/>
        </p:nvGrpSpPr>
        <p:grpSpPr bwMode="auto">
          <a:xfrm>
            <a:off x="6667500" y="5414963"/>
            <a:ext cx="855663" cy="833437"/>
            <a:chOff x="1758" y="2400"/>
            <a:chExt cx="838" cy="816"/>
          </a:xfrm>
        </p:grpSpPr>
        <p:sp>
          <p:nvSpPr>
            <p:cNvPr id="7206" name="Oval 23"/>
            <p:cNvSpPr>
              <a:spLocks noChangeAspect="1" noChangeArrowheads="1"/>
            </p:cNvSpPr>
            <p:nvPr/>
          </p:nvSpPr>
          <p:spPr bwMode="auto">
            <a:xfrm>
              <a:off x="1776" y="2400"/>
              <a:ext cx="816" cy="81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207" name="Text Box 24"/>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6</a:t>
              </a:r>
            </a:p>
          </p:txBody>
        </p:sp>
      </p:grpSp>
      <p:grpSp>
        <p:nvGrpSpPr>
          <p:cNvPr id="7181" name="Group 25"/>
          <p:cNvGrpSpPr>
            <a:grpSpLocks noChangeAspect="1"/>
          </p:cNvGrpSpPr>
          <p:nvPr/>
        </p:nvGrpSpPr>
        <p:grpSpPr bwMode="auto">
          <a:xfrm>
            <a:off x="7924800" y="5414963"/>
            <a:ext cx="855663" cy="833437"/>
            <a:chOff x="1758" y="2400"/>
            <a:chExt cx="838" cy="816"/>
          </a:xfrm>
        </p:grpSpPr>
        <p:sp>
          <p:nvSpPr>
            <p:cNvPr id="7204" name="Oval 26"/>
            <p:cNvSpPr>
              <a:spLocks noChangeAspect="1" noChangeArrowheads="1"/>
            </p:cNvSpPr>
            <p:nvPr/>
          </p:nvSpPr>
          <p:spPr bwMode="auto">
            <a:xfrm>
              <a:off x="1776" y="2400"/>
              <a:ext cx="816" cy="81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205" name="Text Box 27"/>
            <p:cNvSpPr txBox="1">
              <a:spLocks noChangeAspect="1" noChangeArrowheads="1"/>
            </p:cNvSpPr>
            <p:nvPr/>
          </p:nvSpPr>
          <p:spPr bwMode="auto">
            <a:xfrm>
              <a:off x="1758" y="2670"/>
              <a:ext cx="838" cy="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a:latin typeface="Avenir Book"/>
                </a:rPr>
                <a:t>7</a:t>
              </a:r>
            </a:p>
          </p:txBody>
        </p:sp>
      </p:grpSp>
      <p:sp>
        <p:nvSpPr>
          <p:cNvPr id="7182" name="Line 28"/>
          <p:cNvSpPr>
            <a:spLocks noChangeAspect="1" noChangeShapeType="1"/>
          </p:cNvSpPr>
          <p:nvPr/>
        </p:nvSpPr>
        <p:spPr bwMode="auto">
          <a:xfrm>
            <a:off x="2482850" y="5842000"/>
            <a:ext cx="457200" cy="158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183" name="Line 29"/>
          <p:cNvSpPr>
            <a:spLocks noChangeAspect="1" noChangeShapeType="1"/>
          </p:cNvSpPr>
          <p:nvPr/>
        </p:nvSpPr>
        <p:spPr bwMode="auto">
          <a:xfrm>
            <a:off x="3738563" y="5842000"/>
            <a:ext cx="457200" cy="158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184" name="Line 30"/>
          <p:cNvSpPr>
            <a:spLocks noChangeAspect="1" noChangeShapeType="1"/>
          </p:cNvSpPr>
          <p:nvPr/>
        </p:nvSpPr>
        <p:spPr bwMode="auto">
          <a:xfrm>
            <a:off x="4994275" y="5842000"/>
            <a:ext cx="457200" cy="158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185" name="Line 31"/>
          <p:cNvSpPr>
            <a:spLocks noChangeAspect="1" noChangeShapeType="1"/>
          </p:cNvSpPr>
          <p:nvPr/>
        </p:nvSpPr>
        <p:spPr bwMode="auto">
          <a:xfrm>
            <a:off x="6249988" y="5842000"/>
            <a:ext cx="457200" cy="158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186" name="Line 32"/>
          <p:cNvSpPr>
            <a:spLocks noChangeAspect="1" noChangeShapeType="1"/>
          </p:cNvSpPr>
          <p:nvPr/>
        </p:nvSpPr>
        <p:spPr bwMode="auto">
          <a:xfrm>
            <a:off x="7505700" y="5842000"/>
            <a:ext cx="457200" cy="1588"/>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187" name="Freeform 33"/>
          <p:cNvSpPr>
            <a:spLocks noChangeAspect="1"/>
          </p:cNvSpPr>
          <p:nvPr/>
        </p:nvSpPr>
        <p:spPr bwMode="auto">
          <a:xfrm>
            <a:off x="1176338" y="5003800"/>
            <a:ext cx="4310062" cy="617538"/>
          </a:xfrm>
          <a:custGeom>
            <a:avLst/>
            <a:gdLst>
              <a:gd name="T0" fmla="*/ 4310062 w 2832"/>
              <a:gd name="T1" fmla="*/ 617538 h 552"/>
              <a:gd name="T2" fmla="*/ 2849024 w 2832"/>
              <a:gd name="T3" fmla="*/ 134247 h 552"/>
              <a:gd name="T4" fmla="*/ 1168830 w 2832"/>
              <a:gd name="T5" fmla="*/ 80548 h 552"/>
              <a:gd name="T6" fmla="*/ 0 w 2832"/>
              <a:gd name="T7" fmla="*/ 617538 h 5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32" h="552">
                <a:moveTo>
                  <a:pt x="2832" y="552"/>
                </a:moveTo>
                <a:cubicBezTo>
                  <a:pt x="2524" y="376"/>
                  <a:pt x="2216" y="200"/>
                  <a:pt x="1872" y="120"/>
                </a:cubicBezTo>
                <a:cubicBezTo>
                  <a:pt x="1528" y="40"/>
                  <a:pt x="1080" y="0"/>
                  <a:pt x="768" y="72"/>
                </a:cubicBezTo>
                <a:cubicBezTo>
                  <a:pt x="456" y="144"/>
                  <a:pt x="228" y="348"/>
                  <a:pt x="0" y="552"/>
                </a:cubicBezTo>
              </a:path>
            </a:pathLst>
          </a:custGeom>
          <a:noFill/>
          <a:ln w="31750">
            <a:solidFill>
              <a:srgbClr val="FF000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188" name="Freeform 34"/>
          <p:cNvSpPr>
            <a:spLocks noChangeAspect="1"/>
          </p:cNvSpPr>
          <p:nvPr/>
        </p:nvSpPr>
        <p:spPr bwMode="auto">
          <a:xfrm>
            <a:off x="914400" y="4535488"/>
            <a:ext cx="7434263" cy="868362"/>
          </a:xfrm>
          <a:custGeom>
            <a:avLst/>
            <a:gdLst>
              <a:gd name="T0" fmla="*/ 7434263 w 2832"/>
              <a:gd name="T1" fmla="*/ 868362 h 552"/>
              <a:gd name="T2" fmla="*/ 4914174 w 2832"/>
              <a:gd name="T3" fmla="*/ 188774 h 552"/>
              <a:gd name="T4" fmla="*/ 2016071 w 2832"/>
              <a:gd name="T5" fmla="*/ 113265 h 552"/>
              <a:gd name="T6" fmla="*/ 0 w 2832"/>
              <a:gd name="T7" fmla="*/ 868362 h 5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32" h="552">
                <a:moveTo>
                  <a:pt x="2832" y="552"/>
                </a:moveTo>
                <a:cubicBezTo>
                  <a:pt x="2524" y="376"/>
                  <a:pt x="2216" y="200"/>
                  <a:pt x="1872" y="120"/>
                </a:cubicBezTo>
                <a:cubicBezTo>
                  <a:pt x="1528" y="40"/>
                  <a:pt x="1080" y="0"/>
                  <a:pt x="768" y="72"/>
                </a:cubicBezTo>
                <a:cubicBezTo>
                  <a:pt x="456" y="144"/>
                  <a:pt x="228" y="348"/>
                  <a:pt x="0" y="552"/>
                </a:cubicBezTo>
              </a:path>
            </a:pathLst>
          </a:custGeom>
          <a:noFill/>
          <a:ln w="31750">
            <a:solidFill>
              <a:srgbClr val="FF000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7189" name="Text Box 35"/>
          <p:cNvSpPr txBox="1">
            <a:spLocks noChangeAspect="1" noChangeArrowheads="1"/>
          </p:cNvSpPr>
          <p:nvPr/>
        </p:nvSpPr>
        <p:spPr bwMode="auto">
          <a:xfrm>
            <a:off x="6705600" y="4419600"/>
            <a:ext cx="58949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17</a:t>
            </a:r>
          </a:p>
        </p:txBody>
      </p:sp>
      <p:sp>
        <p:nvSpPr>
          <p:cNvPr id="7190" name="Text Box 36"/>
          <p:cNvSpPr txBox="1">
            <a:spLocks noChangeAspect="1" noChangeArrowheads="1"/>
          </p:cNvSpPr>
          <p:nvPr/>
        </p:nvSpPr>
        <p:spPr bwMode="auto">
          <a:xfrm>
            <a:off x="5562600" y="4724400"/>
            <a:ext cx="58949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16</a:t>
            </a:r>
          </a:p>
        </p:txBody>
      </p:sp>
      <p:sp>
        <p:nvSpPr>
          <p:cNvPr id="7191" name="Text Box 37"/>
          <p:cNvSpPr txBox="1">
            <a:spLocks noChangeAspect="1" noChangeArrowheads="1"/>
          </p:cNvSpPr>
          <p:nvPr/>
        </p:nvSpPr>
        <p:spPr bwMode="auto">
          <a:xfrm>
            <a:off x="2438400" y="5791200"/>
            <a:ext cx="6117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32</a:t>
            </a:r>
          </a:p>
        </p:txBody>
      </p:sp>
      <p:sp>
        <p:nvSpPr>
          <p:cNvPr id="7192" name="Text Box 38"/>
          <p:cNvSpPr txBox="1">
            <a:spLocks noChangeAspect="1" noChangeArrowheads="1"/>
          </p:cNvSpPr>
          <p:nvPr/>
        </p:nvSpPr>
        <p:spPr bwMode="auto">
          <a:xfrm>
            <a:off x="3708400" y="5791200"/>
            <a:ext cx="6117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43</a:t>
            </a:r>
          </a:p>
        </p:txBody>
      </p:sp>
      <p:sp>
        <p:nvSpPr>
          <p:cNvPr id="7193" name="Text Box 39"/>
          <p:cNvSpPr txBox="1">
            <a:spLocks noChangeAspect="1" noChangeArrowheads="1"/>
          </p:cNvSpPr>
          <p:nvPr/>
        </p:nvSpPr>
        <p:spPr bwMode="auto">
          <a:xfrm>
            <a:off x="4953000" y="5791200"/>
            <a:ext cx="59503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54</a:t>
            </a:r>
          </a:p>
        </p:txBody>
      </p:sp>
      <p:sp>
        <p:nvSpPr>
          <p:cNvPr id="7194" name="Text Box 40"/>
          <p:cNvSpPr txBox="1">
            <a:spLocks noChangeAspect="1" noChangeArrowheads="1"/>
          </p:cNvSpPr>
          <p:nvPr/>
        </p:nvSpPr>
        <p:spPr bwMode="auto">
          <a:xfrm>
            <a:off x="6223000" y="5791200"/>
            <a:ext cx="6117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65</a:t>
            </a:r>
          </a:p>
        </p:txBody>
      </p:sp>
      <p:sp>
        <p:nvSpPr>
          <p:cNvPr id="7195" name="Text Box 41"/>
          <p:cNvSpPr txBox="1">
            <a:spLocks noChangeAspect="1" noChangeArrowheads="1"/>
          </p:cNvSpPr>
          <p:nvPr/>
        </p:nvSpPr>
        <p:spPr bwMode="auto">
          <a:xfrm>
            <a:off x="7518400" y="5791200"/>
            <a:ext cx="6117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76</a:t>
            </a:r>
          </a:p>
        </p:txBody>
      </p:sp>
      <p:sp>
        <p:nvSpPr>
          <p:cNvPr id="7196" name="Arc 42"/>
          <p:cNvSpPr>
            <a:spLocks noChangeAspect="1"/>
          </p:cNvSpPr>
          <p:nvPr/>
        </p:nvSpPr>
        <p:spPr bwMode="auto">
          <a:xfrm rot="-8180822">
            <a:off x="2995613" y="6067425"/>
            <a:ext cx="685800" cy="685800"/>
          </a:xfrm>
          <a:custGeom>
            <a:avLst/>
            <a:gdLst>
              <a:gd name="T0" fmla="*/ 331073 w 43200"/>
              <a:gd name="T1" fmla="*/ 685800 h 43187"/>
              <a:gd name="T2" fmla="*/ 685800 w 43200"/>
              <a:gd name="T3" fmla="*/ 343003 h 43187"/>
              <a:gd name="T4" fmla="*/ 342900 w 43200"/>
              <a:gd name="T5" fmla="*/ 343003 h 43187"/>
              <a:gd name="T6" fmla="*/ 0 60000 65536"/>
              <a:gd name="T7" fmla="*/ 0 60000 65536"/>
              <a:gd name="T8" fmla="*/ 0 60000 65536"/>
            </a:gdLst>
            <a:ahLst/>
            <a:cxnLst>
              <a:cxn ang="T6">
                <a:pos x="T0" y="T1"/>
              </a:cxn>
              <a:cxn ang="T7">
                <a:pos x="T2" y="T3"/>
              </a:cxn>
              <a:cxn ang="T8">
                <a:pos x="T4" y="T5"/>
              </a:cxn>
            </a:cxnLst>
            <a:rect l="0" t="0" r="r" b="b"/>
            <a:pathLst>
              <a:path w="43200" h="43187" fill="none" extrusionOk="0">
                <a:moveTo>
                  <a:pt x="20854" y="43187"/>
                </a:moveTo>
                <a:cubicBezTo>
                  <a:pt x="9222" y="42785"/>
                  <a:pt x="0" y="33239"/>
                  <a:pt x="0" y="21600"/>
                </a:cubicBezTo>
                <a:cubicBezTo>
                  <a:pt x="0" y="9670"/>
                  <a:pt x="9670" y="0"/>
                  <a:pt x="21600" y="0"/>
                </a:cubicBezTo>
                <a:cubicBezTo>
                  <a:pt x="33529" y="-1"/>
                  <a:pt x="43199" y="9670"/>
                  <a:pt x="43200" y="21599"/>
                </a:cubicBezTo>
              </a:path>
              <a:path w="43200" h="43187" stroke="0" extrusionOk="0">
                <a:moveTo>
                  <a:pt x="20854" y="43187"/>
                </a:moveTo>
                <a:cubicBezTo>
                  <a:pt x="9222" y="42785"/>
                  <a:pt x="0" y="33239"/>
                  <a:pt x="0" y="21600"/>
                </a:cubicBezTo>
                <a:cubicBezTo>
                  <a:pt x="0" y="9670"/>
                  <a:pt x="9670" y="0"/>
                  <a:pt x="21600" y="0"/>
                </a:cubicBezTo>
                <a:cubicBezTo>
                  <a:pt x="33529" y="-1"/>
                  <a:pt x="43199" y="9670"/>
                  <a:pt x="43200" y="21599"/>
                </a:cubicBezTo>
                <a:lnTo>
                  <a:pt x="21600" y="21600"/>
                </a:lnTo>
                <a:lnTo>
                  <a:pt x="20854" y="43187"/>
                </a:lnTo>
                <a:close/>
              </a:path>
            </a:pathLst>
          </a:custGeom>
          <a:noFill/>
          <a:ln w="31750">
            <a:solidFill>
              <a:srgbClr val="00008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197" name="Arc 43"/>
          <p:cNvSpPr>
            <a:spLocks noChangeAspect="1"/>
          </p:cNvSpPr>
          <p:nvPr/>
        </p:nvSpPr>
        <p:spPr bwMode="auto">
          <a:xfrm rot="-8180822">
            <a:off x="4251325" y="6067425"/>
            <a:ext cx="685800" cy="685800"/>
          </a:xfrm>
          <a:custGeom>
            <a:avLst/>
            <a:gdLst>
              <a:gd name="T0" fmla="*/ 331073 w 43200"/>
              <a:gd name="T1" fmla="*/ 685800 h 43187"/>
              <a:gd name="T2" fmla="*/ 685800 w 43200"/>
              <a:gd name="T3" fmla="*/ 343003 h 43187"/>
              <a:gd name="T4" fmla="*/ 342900 w 43200"/>
              <a:gd name="T5" fmla="*/ 343003 h 43187"/>
              <a:gd name="T6" fmla="*/ 0 60000 65536"/>
              <a:gd name="T7" fmla="*/ 0 60000 65536"/>
              <a:gd name="T8" fmla="*/ 0 60000 65536"/>
            </a:gdLst>
            <a:ahLst/>
            <a:cxnLst>
              <a:cxn ang="T6">
                <a:pos x="T0" y="T1"/>
              </a:cxn>
              <a:cxn ang="T7">
                <a:pos x="T2" y="T3"/>
              </a:cxn>
              <a:cxn ang="T8">
                <a:pos x="T4" y="T5"/>
              </a:cxn>
            </a:cxnLst>
            <a:rect l="0" t="0" r="r" b="b"/>
            <a:pathLst>
              <a:path w="43200" h="43187" fill="none" extrusionOk="0">
                <a:moveTo>
                  <a:pt x="20854" y="43187"/>
                </a:moveTo>
                <a:cubicBezTo>
                  <a:pt x="9222" y="42785"/>
                  <a:pt x="0" y="33239"/>
                  <a:pt x="0" y="21600"/>
                </a:cubicBezTo>
                <a:cubicBezTo>
                  <a:pt x="0" y="9670"/>
                  <a:pt x="9670" y="0"/>
                  <a:pt x="21600" y="0"/>
                </a:cubicBezTo>
                <a:cubicBezTo>
                  <a:pt x="33529" y="-1"/>
                  <a:pt x="43199" y="9670"/>
                  <a:pt x="43200" y="21599"/>
                </a:cubicBezTo>
              </a:path>
              <a:path w="43200" h="43187" stroke="0" extrusionOk="0">
                <a:moveTo>
                  <a:pt x="20854" y="43187"/>
                </a:moveTo>
                <a:cubicBezTo>
                  <a:pt x="9222" y="42785"/>
                  <a:pt x="0" y="33239"/>
                  <a:pt x="0" y="21600"/>
                </a:cubicBezTo>
                <a:cubicBezTo>
                  <a:pt x="0" y="9670"/>
                  <a:pt x="9670" y="0"/>
                  <a:pt x="21600" y="0"/>
                </a:cubicBezTo>
                <a:cubicBezTo>
                  <a:pt x="33529" y="-1"/>
                  <a:pt x="43199" y="9670"/>
                  <a:pt x="43200" y="21599"/>
                </a:cubicBezTo>
                <a:lnTo>
                  <a:pt x="21600" y="21600"/>
                </a:lnTo>
                <a:lnTo>
                  <a:pt x="20854" y="43187"/>
                </a:lnTo>
                <a:close/>
              </a:path>
            </a:pathLst>
          </a:custGeom>
          <a:noFill/>
          <a:ln w="31750">
            <a:solidFill>
              <a:srgbClr val="00008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198" name="Arc 44"/>
          <p:cNvSpPr>
            <a:spLocks noChangeAspect="1"/>
          </p:cNvSpPr>
          <p:nvPr/>
        </p:nvSpPr>
        <p:spPr bwMode="auto">
          <a:xfrm rot="-8180822">
            <a:off x="8018463" y="6067425"/>
            <a:ext cx="685800" cy="685800"/>
          </a:xfrm>
          <a:custGeom>
            <a:avLst/>
            <a:gdLst>
              <a:gd name="T0" fmla="*/ 331073 w 43200"/>
              <a:gd name="T1" fmla="*/ 685800 h 43187"/>
              <a:gd name="T2" fmla="*/ 685800 w 43200"/>
              <a:gd name="T3" fmla="*/ 343003 h 43187"/>
              <a:gd name="T4" fmla="*/ 342900 w 43200"/>
              <a:gd name="T5" fmla="*/ 343003 h 43187"/>
              <a:gd name="T6" fmla="*/ 0 60000 65536"/>
              <a:gd name="T7" fmla="*/ 0 60000 65536"/>
              <a:gd name="T8" fmla="*/ 0 60000 65536"/>
            </a:gdLst>
            <a:ahLst/>
            <a:cxnLst>
              <a:cxn ang="T6">
                <a:pos x="T0" y="T1"/>
              </a:cxn>
              <a:cxn ang="T7">
                <a:pos x="T2" y="T3"/>
              </a:cxn>
              <a:cxn ang="T8">
                <a:pos x="T4" y="T5"/>
              </a:cxn>
            </a:cxnLst>
            <a:rect l="0" t="0" r="r" b="b"/>
            <a:pathLst>
              <a:path w="43200" h="43187" fill="none" extrusionOk="0">
                <a:moveTo>
                  <a:pt x="20854" y="43187"/>
                </a:moveTo>
                <a:cubicBezTo>
                  <a:pt x="9222" y="42785"/>
                  <a:pt x="0" y="33239"/>
                  <a:pt x="0" y="21600"/>
                </a:cubicBezTo>
                <a:cubicBezTo>
                  <a:pt x="0" y="9670"/>
                  <a:pt x="9670" y="0"/>
                  <a:pt x="21600" y="0"/>
                </a:cubicBezTo>
                <a:cubicBezTo>
                  <a:pt x="33529" y="-1"/>
                  <a:pt x="43199" y="9670"/>
                  <a:pt x="43200" y="21599"/>
                </a:cubicBezTo>
              </a:path>
              <a:path w="43200" h="43187" stroke="0" extrusionOk="0">
                <a:moveTo>
                  <a:pt x="20854" y="43187"/>
                </a:moveTo>
                <a:cubicBezTo>
                  <a:pt x="9222" y="42785"/>
                  <a:pt x="0" y="33239"/>
                  <a:pt x="0" y="21600"/>
                </a:cubicBezTo>
                <a:cubicBezTo>
                  <a:pt x="0" y="9670"/>
                  <a:pt x="9670" y="0"/>
                  <a:pt x="21600" y="0"/>
                </a:cubicBezTo>
                <a:cubicBezTo>
                  <a:pt x="33529" y="-1"/>
                  <a:pt x="43199" y="9670"/>
                  <a:pt x="43200" y="21599"/>
                </a:cubicBezTo>
                <a:lnTo>
                  <a:pt x="21600" y="21600"/>
                </a:lnTo>
                <a:lnTo>
                  <a:pt x="20854" y="43187"/>
                </a:lnTo>
                <a:close/>
              </a:path>
            </a:pathLst>
          </a:custGeom>
          <a:noFill/>
          <a:ln w="31750">
            <a:solidFill>
              <a:srgbClr val="00008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199" name="Arc 45"/>
          <p:cNvSpPr>
            <a:spLocks noChangeAspect="1"/>
          </p:cNvSpPr>
          <p:nvPr/>
        </p:nvSpPr>
        <p:spPr bwMode="auto">
          <a:xfrm rot="-8180822">
            <a:off x="1739900" y="6067425"/>
            <a:ext cx="685800" cy="685800"/>
          </a:xfrm>
          <a:custGeom>
            <a:avLst/>
            <a:gdLst>
              <a:gd name="T0" fmla="*/ 331073 w 43200"/>
              <a:gd name="T1" fmla="*/ 685800 h 43187"/>
              <a:gd name="T2" fmla="*/ 685800 w 43200"/>
              <a:gd name="T3" fmla="*/ 343003 h 43187"/>
              <a:gd name="T4" fmla="*/ 342900 w 43200"/>
              <a:gd name="T5" fmla="*/ 343003 h 43187"/>
              <a:gd name="T6" fmla="*/ 0 60000 65536"/>
              <a:gd name="T7" fmla="*/ 0 60000 65536"/>
              <a:gd name="T8" fmla="*/ 0 60000 65536"/>
            </a:gdLst>
            <a:ahLst/>
            <a:cxnLst>
              <a:cxn ang="T6">
                <a:pos x="T0" y="T1"/>
              </a:cxn>
              <a:cxn ang="T7">
                <a:pos x="T2" y="T3"/>
              </a:cxn>
              <a:cxn ang="T8">
                <a:pos x="T4" y="T5"/>
              </a:cxn>
            </a:cxnLst>
            <a:rect l="0" t="0" r="r" b="b"/>
            <a:pathLst>
              <a:path w="43200" h="43187" fill="none" extrusionOk="0">
                <a:moveTo>
                  <a:pt x="20854" y="43187"/>
                </a:moveTo>
                <a:cubicBezTo>
                  <a:pt x="9222" y="42785"/>
                  <a:pt x="0" y="33239"/>
                  <a:pt x="0" y="21600"/>
                </a:cubicBezTo>
                <a:cubicBezTo>
                  <a:pt x="0" y="9670"/>
                  <a:pt x="9670" y="0"/>
                  <a:pt x="21600" y="0"/>
                </a:cubicBezTo>
                <a:cubicBezTo>
                  <a:pt x="33529" y="-1"/>
                  <a:pt x="43199" y="9670"/>
                  <a:pt x="43200" y="21599"/>
                </a:cubicBezTo>
              </a:path>
              <a:path w="43200" h="43187" stroke="0" extrusionOk="0">
                <a:moveTo>
                  <a:pt x="20854" y="43187"/>
                </a:moveTo>
                <a:cubicBezTo>
                  <a:pt x="9222" y="42785"/>
                  <a:pt x="0" y="33239"/>
                  <a:pt x="0" y="21600"/>
                </a:cubicBezTo>
                <a:cubicBezTo>
                  <a:pt x="0" y="9670"/>
                  <a:pt x="9670" y="0"/>
                  <a:pt x="21600" y="0"/>
                </a:cubicBezTo>
                <a:cubicBezTo>
                  <a:pt x="33529" y="-1"/>
                  <a:pt x="43199" y="9670"/>
                  <a:pt x="43200" y="21599"/>
                </a:cubicBezTo>
                <a:lnTo>
                  <a:pt x="21600" y="21600"/>
                </a:lnTo>
                <a:lnTo>
                  <a:pt x="20854" y="43187"/>
                </a:lnTo>
                <a:close/>
              </a:path>
            </a:pathLst>
          </a:custGeom>
          <a:noFill/>
          <a:ln w="31750">
            <a:solidFill>
              <a:srgbClr val="000080"/>
            </a:solidFill>
            <a:round/>
            <a:headEnd/>
            <a:tailEnd type="stealth"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200" name="Text Box 46"/>
          <p:cNvSpPr txBox="1">
            <a:spLocks noChangeAspect="1" noChangeArrowheads="1"/>
          </p:cNvSpPr>
          <p:nvPr/>
        </p:nvSpPr>
        <p:spPr bwMode="auto">
          <a:xfrm>
            <a:off x="2327275" y="6400800"/>
            <a:ext cx="6117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22</a:t>
            </a:r>
          </a:p>
        </p:txBody>
      </p:sp>
      <p:sp>
        <p:nvSpPr>
          <p:cNvPr id="7201" name="Text Box 47"/>
          <p:cNvSpPr txBox="1">
            <a:spLocks noChangeAspect="1" noChangeArrowheads="1"/>
          </p:cNvSpPr>
          <p:nvPr/>
        </p:nvSpPr>
        <p:spPr bwMode="auto">
          <a:xfrm>
            <a:off x="3589338" y="6400800"/>
            <a:ext cx="61179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33</a:t>
            </a:r>
          </a:p>
        </p:txBody>
      </p:sp>
      <p:sp>
        <p:nvSpPr>
          <p:cNvPr id="7202" name="Text Box 48"/>
          <p:cNvSpPr txBox="1">
            <a:spLocks noChangeAspect="1" noChangeArrowheads="1"/>
          </p:cNvSpPr>
          <p:nvPr/>
        </p:nvSpPr>
        <p:spPr bwMode="auto">
          <a:xfrm>
            <a:off x="4851400" y="6400800"/>
            <a:ext cx="59503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44</a:t>
            </a:r>
          </a:p>
        </p:txBody>
      </p:sp>
      <p:sp>
        <p:nvSpPr>
          <p:cNvPr id="7203" name="Text Box 49"/>
          <p:cNvSpPr txBox="1">
            <a:spLocks noChangeAspect="1" noChangeArrowheads="1"/>
          </p:cNvSpPr>
          <p:nvPr/>
        </p:nvSpPr>
        <p:spPr bwMode="auto">
          <a:xfrm>
            <a:off x="8636000" y="6400800"/>
            <a:ext cx="58949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495300" indent="-4953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Avenir Book"/>
              </a:rPr>
              <a:t>P</a:t>
            </a:r>
            <a:r>
              <a:rPr lang="en-US" baseline="-25000" dirty="0">
                <a:latin typeface="Avenir Book"/>
              </a:rPr>
              <a:t>77</a:t>
            </a:r>
          </a:p>
        </p:txBody>
      </p:sp>
      <p:sp>
        <p:nvSpPr>
          <p:cNvPr id="51" name="Text Box 65"/>
          <p:cNvSpPr txBox="1">
            <a:spLocks noChangeArrowheads="1"/>
          </p:cNvSpPr>
          <p:nvPr/>
        </p:nvSpPr>
        <p:spPr bwMode="auto">
          <a:xfrm>
            <a:off x="0" y="0"/>
            <a:ext cx="2378046" cy="13234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 typeface="Wingdings" pitchFamily="2" charset="2"/>
              <a:buNone/>
            </a:pPr>
            <a:r>
              <a:rPr lang="en-US" sz="4000" dirty="0">
                <a:solidFill>
                  <a:srgbClr val="376092"/>
                </a:solidFill>
                <a:latin typeface="Avenir Book"/>
              </a:rPr>
              <a:t>Transition</a:t>
            </a:r>
          </a:p>
          <a:p>
            <a:pPr eaLnBrk="1" hangingPunct="1">
              <a:buFont typeface="Wingdings" pitchFamily="2" charset="2"/>
              <a:buNone/>
            </a:pPr>
            <a:r>
              <a:rPr lang="en-US" sz="4000" dirty="0">
                <a:solidFill>
                  <a:srgbClr val="376092"/>
                </a:solidFill>
                <a:latin typeface="Avenir Book"/>
              </a:rPr>
              <a:t>Matrix</a:t>
            </a:r>
            <a:r>
              <a:rPr lang="en-US" sz="4000" b="1" dirty="0">
                <a:solidFill>
                  <a:srgbClr val="376092"/>
                </a:solidFill>
                <a:latin typeface="Avenir Book"/>
              </a:rPr>
              <a:t>:</a:t>
            </a:r>
          </a:p>
        </p:txBody>
      </p:sp>
      <p:sp>
        <p:nvSpPr>
          <p:cNvPr id="52" name="Oval 67"/>
          <p:cNvSpPr>
            <a:spLocks noChangeArrowheads="1"/>
          </p:cNvSpPr>
          <p:nvPr/>
        </p:nvSpPr>
        <p:spPr bwMode="auto">
          <a:xfrm>
            <a:off x="3065886" y="-40424"/>
            <a:ext cx="5943600" cy="762000"/>
          </a:xfrm>
          <a:prstGeom prst="ellipse">
            <a:avLst/>
          </a:prstGeom>
          <a:noFill/>
          <a:ln w="3810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4" name="Oval 69"/>
          <p:cNvSpPr>
            <a:spLocks noChangeArrowheads="1"/>
          </p:cNvSpPr>
          <p:nvPr/>
        </p:nvSpPr>
        <p:spPr bwMode="auto">
          <a:xfrm rot="12787212">
            <a:off x="2490882" y="2102742"/>
            <a:ext cx="6157335" cy="623887"/>
          </a:xfrm>
          <a:prstGeom prst="ellipse">
            <a:avLst/>
          </a:prstGeom>
          <a:noFill/>
          <a:ln w="381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5" name="Oval 69"/>
          <p:cNvSpPr>
            <a:spLocks noChangeArrowheads="1"/>
          </p:cNvSpPr>
          <p:nvPr/>
        </p:nvSpPr>
        <p:spPr bwMode="auto">
          <a:xfrm rot="12840000">
            <a:off x="2567088" y="1831634"/>
            <a:ext cx="7095249" cy="623887"/>
          </a:xfrm>
          <a:prstGeom prst="ellipse">
            <a:avLst/>
          </a:prstGeom>
          <a:noFill/>
          <a:ln w="38100">
            <a:solidFill>
              <a:srgbClr val="0000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01820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animBg="1"/>
      <p:bldP spid="5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8" name="Picture 2" descr="ddfactorcomb2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028700"/>
            <a:ext cx="6515100" cy="4886325"/>
          </a:xfrm>
          <a:prstGeom prst="rect">
            <a:avLst/>
          </a:prstGeom>
          <a:noFill/>
          <a:extLst>
            <a:ext uri="{909E8E84-426E-40dd-AFC4-6F175D3DCCD1}">
              <a14:hiddenFill xmlns:a14="http://schemas.microsoft.com/office/drawing/2010/main" xmlns="">
                <a:solidFill>
                  <a:srgbClr val="FFFFFF"/>
                </a:solidFill>
              </a14:hiddenFill>
            </a:ext>
          </a:extLst>
        </p:spPr>
      </p:pic>
      <p:sp>
        <p:nvSpPr>
          <p:cNvPr id="183299" name="Line 3"/>
          <p:cNvSpPr>
            <a:spLocks noChangeShapeType="1"/>
          </p:cNvSpPr>
          <p:nvPr/>
        </p:nvSpPr>
        <p:spPr bwMode="auto">
          <a:xfrm flipH="1">
            <a:off x="4972050" y="3429000"/>
            <a:ext cx="1943100" cy="0"/>
          </a:xfrm>
          <a:prstGeom prst="line">
            <a:avLst/>
          </a:prstGeom>
          <a:noFill/>
          <a:ln w="101600">
            <a:solidFill>
              <a:schemeClr val="bg1"/>
            </a:solidFill>
            <a:round/>
            <a:headEnd/>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1800" dirty="0">
              <a:latin typeface="Avenir Book" panose="02000503020000020003" pitchFamily="2" charset="0"/>
            </a:endParaRPr>
          </a:p>
        </p:txBody>
      </p:sp>
      <p:sp>
        <p:nvSpPr>
          <p:cNvPr id="183300" name="Line 4"/>
          <p:cNvSpPr>
            <a:spLocks noChangeShapeType="1"/>
          </p:cNvSpPr>
          <p:nvPr/>
        </p:nvSpPr>
        <p:spPr bwMode="auto">
          <a:xfrm flipH="1">
            <a:off x="2400300" y="3429000"/>
            <a:ext cx="285750" cy="1428750"/>
          </a:xfrm>
          <a:prstGeom prst="line">
            <a:avLst/>
          </a:prstGeom>
          <a:noFill/>
          <a:ln w="101600">
            <a:solidFill>
              <a:schemeClr val="bg1"/>
            </a:solidFill>
            <a:round/>
            <a:headEnd/>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1800" dirty="0">
              <a:latin typeface="Avenir Book" panose="02000503020000020003" pitchFamily="2" charset="0"/>
            </a:endParaRPr>
          </a:p>
        </p:txBody>
      </p:sp>
      <p:sp>
        <p:nvSpPr>
          <p:cNvPr id="183301" name="Line 5"/>
          <p:cNvSpPr>
            <a:spLocks noChangeShapeType="1"/>
          </p:cNvSpPr>
          <p:nvPr/>
        </p:nvSpPr>
        <p:spPr bwMode="auto">
          <a:xfrm flipH="1">
            <a:off x="2857500" y="3429000"/>
            <a:ext cx="1943100" cy="0"/>
          </a:xfrm>
          <a:prstGeom prst="line">
            <a:avLst/>
          </a:prstGeom>
          <a:noFill/>
          <a:ln w="101600">
            <a:solidFill>
              <a:schemeClr val="bg1"/>
            </a:solidFill>
            <a:round/>
            <a:headEnd/>
            <a:tailEnd type="stealth"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1800" dirty="0">
              <a:latin typeface="Avenir Book" panose="02000503020000020003" pitchFamily="2" charset="0"/>
            </a:endParaRPr>
          </a:p>
        </p:txBody>
      </p:sp>
    </p:spTree>
    <p:extLst>
      <p:ext uri="{BB962C8B-B14F-4D97-AF65-F5344CB8AC3E}">
        <p14:creationId xmlns:p14="http://schemas.microsoft.com/office/powerpoint/2010/main" val="20504637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83299"/>
                                        </p:tgtEl>
                                        <p:attrNameLst>
                                          <p:attrName>style.visibility</p:attrName>
                                        </p:attrNameLst>
                                      </p:cBhvr>
                                      <p:to>
                                        <p:strVal val="visible"/>
                                      </p:to>
                                    </p:set>
                                    <p:animEffect transition="in" filter="wipe(right)">
                                      <p:cBhvr>
                                        <p:cTn id="7" dur="500"/>
                                        <p:tgtEl>
                                          <p:spTgt spid="1832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83301"/>
                                        </p:tgtEl>
                                        <p:attrNameLst>
                                          <p:attrName>style.visibility</p:attrName>
                                        </p:attrNameLst>
                                      </p:cBhvr>
                                      <p:to>
                                        <p:strVal val="visible"/>
                                      </p:to>
                                    </p:set>
                                    <p:animEffect transition="in" filter="wipe(right)">
                                      <p:cBhvr>
                                        <p:cTn id="12" dur="500"/>
                                        <p:tgtEl>
                                          <p:spTgt spid="1833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3300"/>
                                        </p:tgtEl>
                                        <p:attrNameLst>
                                          <p:attrName>style.visibility</p:attrName>
                                        </p:attrNameLst>
                                      </p:cBhvr>
                                      <p:to>
                                        <p:strVal val="visible"/>
                                      </p:to>
                                    </p:set>
                                    <p:animEffect transition="in" filter="wipe(up)">
                                      <p:cBhvr>
                                        <p:cTn id="17" dur="500"/>
                                        <p:tgtEl>
                                          <p:spTgt spid="183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animBg="1"/>
      <p:bldP spid="183300" grpId="0" animBg="1"/>
      <p:bldP spid="18330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4018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2D78A4-1376-EC45-860E-0FE794C07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086" y="0"/>
            <a:ext cx="7083827" cy="6858000"/>
          </a:xfrm>
          <a:prstGeom prst="rect">
            <a:avLst/>
          </a:prstGeom>
        </p:spPr>
      </p:pic>
    </p:spTree>
    <p:extLst>
      <p:ext uri="{BB962C8B-B14F-4D97-AF65-F5344CB8AC3E}">
        <p14:creationId xmlns:p14="http://schemas.microsoft.com/office/powerpoint/2010/main" val="37593194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ddfactorcomb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767" y="857250"/>
            <a:ext cx="6597968" cy="4948476"/>
          </a:xfrm>
          <a:prstGeom prst="rect">
            <a:avLst/>
          </a:prstGeom>
          <a:noFill/>
          <a:extLst>
            <a:ext uri="{909E8E84-426E-40dd-AFC4-6F175D3DCCD1}">
              <a14:hiddenFill xmlns:a14="http://schemas.microsoft.com/office/drawing/2010/main" xmlns="">
                <a:solidFill>
                  <a:srgbClr val="FFFFFF"/>
                </a:solidFill>
              </a14:hiddenFill>
            </a:ext>
          </a:extLst>
        </p:spPr>
      </p:pic>
      <p:sp>
        <p:nvSpPr>
          <p:cNvPr id="43011" name="Text Box 3"/>
          <p:cNvSpPr txBox="1">
            <a:spLocks noChangeArrowheads="1"/>
          </p:cNvSpPr>
          <p:nvPr/>
        </p:nvSpPr>
        <p:spPr bwMode="auto">
          <a:xfrm>
            <a:off x="6928961" y="5745956"/>
            <a:ext cx="13287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spcBef>
                <a:spcPct val="0"/>
              </a:spcBef>
            </a:pPr>
            <a:endParaRPr lang="en-US" sz="1800" dirty="0">
              <a:latin typeface="Avenir Book" panose="02000503020000020003" pitchFamily="2" charset="0"/>
            </a:endParaRPr>
          </a:p>
        </p:txBody>
      </p:sp>
      <p:sp>
        <p:nvSpPr>
          <p:cNvPr id="43012" name="Text Box 4"/>
          <p:cNvSpPr txBox="1">
            <a:spLocks noChangeArrowheads="1"/>
          </p:cNvSpPr>
          <p:nvPr/>
        </p:nvSpPr>
        <p:spPr bwMode="auto">
          <a:xfrm>
            <a:off x="6755252" y="5505644"/>
            <a:ext cx="613170"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spcBef>
                <a:spcPct val="0"/>
              </a:spcBef>
            </a:pPr>
            <a:r>
              <a:rPr lang="en-US" sz="1500" dirty="0">
                <a:latin typeface="Avenir Book" panose="02000503020000020003" pitchFamily="2" charset="0"/>
              </a:rPr>
              <a:t>(</a:t>
            </a:r>
            <a:r>
              <a:rPr lang="en-US" altLang="en-US" sz="1500" dirty="0">
                <a:latin typeface="Avenir Book" panose="02000503020000020003" pitchFamily="2" charset="0"/>
                <a:sym typeface="Symbol" pitchFamily="18" charset="2"/>
              </a:rPr>
              <a:t></a:t>
            </a:r>
            <a:r>
              <a:rPr lang="en-US" altLang="en-US" sz="1500" baseline="-16000" dirty="0">
                <a:latin typeface="Avenir Book" panose="02000503020000020003" pitchFamily="2" charset="0"/>
                <a:sym typeface="Symbol" pitchFamily="18" charset="2"/>
              </a:rPr>
              <a:t>e</a:t>
            </a:r>
            <a:r>
              <a:rPr lang="en-US" altLang="en-US" sz="2100" baseline="-25000" dirty="0">
                <a:latin typeface="Avenir Book" panose="02000503020000020003" pitchFamily="2" charset="0"/>
                <a:sym typeface="Symbol" pitchFamily="18" charset="2"/>
              </a:rPr>
              <a:t> </a:t>
            </a:r>
            <a:r>
              <a:rPr lang="en-US" altLang="en-US" sz="1500" dirty="0">
                <a:latin typeface="Avenir Book" panose="02000503020000020003" pitchFamily="2" charset="0"/>
                <a:sym typeface="Symbol" pitchFamily="18" charset="2"/>
              </a:rPr>
              <a:t>)</a:t>
            </a:r>
            <a:endParaRPr lang="en-US" sz="1500" dirty="0">
              <a:latin typeface="Avenir Book" panose="02000503020000020003" pitchFamily="2" charset="0"/>
              <a:sym typeface="Symbol" pitchFamily="18" charset="2"/>
            </a:endParaRPr>
          </a:p>
        </p:txBody>
      </p:sp>
      <p:sp>
        <p:nvSpPr>
          <p:cNvPr id="43014" name="Line 6"/>
          <p:cNvSpPr>
            <a:spLocks noChangeShapeType="1"/>
          </p:cNvSpPr>
          <p:nvPr/>
        </p:nvSpPr>
        <p:spPr bwMode="auto">
          <a:xfrm>
            <a:off x="4426268" y="1314450"/>
            <a:ext cx="0" cy="3390424"/>
          </a:xfrm>
          <a:prstGeom prst="line">
            <a:avLst/>
          </a:prstGeom>
          <a:noFill/>
          <a:ln w="38100">
            <a:solidFill>
              <a:srgbClr val="FF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sp>
        <p:nvSpPr>
          <p:cNvPr id="43015" name="Line 7"/>
          <p:cNvSpPr>
            <a:spLocks noChangeShapeType="1"/>
          </p:cNvSpPr>
          <p:nvPr/>
        </p:nvSpPr>
        <p:spPr bwMode="auto">
          <a:xfrm flipH="1" flipV="1">
            <a:off x="7512367" y="5029200"/>
            <a:ext cx="274916" cy="322898"/>
          </a:xfrm>
          <a:prstGeom prst="line">
            <a:avLst/>
          </a:prstGeom>
          <a:noFill/>
          <a:ln w="38100">
            <a:solidFill>
              <a:srgbClr val="FF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sp>
        <p:nvSpPr>
          <p:cNvPr id="43016" name="Line 8"/>
          <p:cNvSpPr>
            <a:spLocks noChangeShapeType="1"/>
          </p:cNvSpPr>
          <p:nvPr/>
        </p:nvSpPr>
        <p:spPr bwMode="auto">
          <a:xfrm>
            <a:off x="7340918" y="1257300"/>
            <a:ext cx="0" cy="1022509"/>
          </a:xfrm>
          <a:prstGeom prst="line">
            <a:avLst/>
          </a:prstGeom>
          <a:noFill/>
          <a:ln w="38100">
            <a:solidFill>
              <a:srgbClr val="FF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sp>
        <p:nvSpPr>
          <p:cNvPr id="43017" name="Text Box 9"/>
          <p:cNvSpPr txBox="1">
            <a:spLocks noChangeArrowheads="1"/>
          </p:cNvSpPr>
          <p:nvPr/>
        </p:nvSpPr>
        <p:spPr bwMode="auto">
          <a:xfrm>
            <a:off x="4491133" y="1488282"/>
            <a:ext cx="1070420"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spcBef>
                <a:spcPct val="0"/>
              </a:spcBef>
            </a:pPr>
            <a:r>
              <a:rPr lang="en-US" sz="1500" dirty="0">
                <a:latin typeface="Avenir Book" panose="02000503020000020003" pitchFamily="2" charset="0"/>
              </a:rPr>
              <a:t>with UV-b</a:t>
            </a:r>
            <a:endParaRPr lang="en-US" sz="1500" baseline="-16000" dirty="0">
              <a:latin typeface="Avenir Book" panose="02000503020000020003" pitchFamily="2" charset="0"/>
              <a:sym typeface="Symbol" pitchFamily="18" charset="2"/>
            </a:endParaRPr>
          </a:p>
        </p:txBody>
      </p:sp>
      <p:sp>
        <p:nvSpPr>
          <p:cNvPr id="43018" name="Text Box 10"/>
          <p:cNvSpPr txBox="1">
            <a:spLocks noChangeArrowheads="1"/>
          </p:cNvSpPr>
          <p:nvPr/>
        </p:nvSpPr>
        <p:spPr bwMode="auto">
          <a:xfrm>
            <a:off x="6140769" y="1488282"/>
            <a:ext cx="883403"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spcBef>
                <a:spcPct val="0"/>
              </a:spcBef>
            </a:pPr>
            <a:r>
              <a:rPr lang="en-US" sz="1500" dirty="0">
                <a:latin typeface="Avenir Book" panose="02000503020000020003" pitchFamily="2" charset="0"/>
              </a:rPr>
              <a:t>no UV-b</a:t>
            </a:r>
            <a:endParaRPr lang="en-US" sz="1500" baseline="-16000" dirty="0">
              <a:latin typeface="Avenir Book" panose="02000503020000020003" pitchFamily="2" charset="0"/>
              <a:sym typeface="Symbol" pitchFamily="18" charset="2"/>
            </a:endParaRPr>
          </a:p>
        </p:txBody>
      </p:sp>
      <p:sp>
        <p:nvSpPr>
          <p:cNvPr id="43019" name="Line 11"/>
          <p:cNvSpPr>
            <a:spLocks noChangeShapeType="1"/>
          </p:cNvSpPr>
          <p:nvPr/>
        </p:nvSpPr>
        <p:spPr bwMode="auto">
          <a:xfrm>
            <a:off x="4769167" y="5314950"/>
            <a:ext cx="109967" cy="107633"/>
          </a:xfrm>
          <a:prstGeom prst="line">
            <a:avLst/>
          </a:prstGeom>
          <a:noFill/>
          <a:ln w="38100">
            <a:solidFill>
              <a:srgbClr val="FF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sp>
        <p:nvSpPr>
          <p:cNvPr id="43020" name="Rectangle 12"/>
          <p:cNvSpPr>
            <a:spLocks noChangeArrowheads="1"/>
          </p:cNvSpPr>
          <p:nvPr/>
        </p:nvSpPr>
        <p:spPr bwMode="auto">
          <a:xfrm>
            <a:off x="3157061" y="5452944"/>
            <a:ext cx="439865" cy="32289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800" dirty="0">
              <a:latin typeface="Avenir Book" panose="02000503020000020003" pitchFamily="2" charset="0"/>
            </a:endParaRPr>
          </a:p>
        </p:txBody>
      </p:sp>
      <p:sp>
        <p:nvSpPr>
          <p:cNvPr id="43021" name="Text Box 13"/>
          <p:cNvSpPr txBox="1">
            <a:spLocks noChangeArrowheads="1"/>
          </p:cNvSpPr>
          <p:nvPr/>
        </p:nvSpPr>
        <p:spPr bwMode="auto">
          <a:xfrm>
            <a:off x="3157061" y="5041106"/>
            <a:ext cx="23156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spcBef>
                <a:spcPct val="0"/>
              </a:spcBef>
            </a:pPr>
            <a:r>
              <a:rPr lang="en-US" sz="1800" dirty="0">
                <a:latin typeface="Avenir Book" panose="02000503020000020003" pitchFamily="2" charset="0"/>
              </a:rPr>
              <a:t>d</a:t>
            </a:r>
          </a:p>
        </p:txBody>
      </p:sp>
      <p:sp>
        <p:nvSpPr>
          <p:cNvPr id="13" name="Text Box 4"/>
          <p:cNvSpPr txBox="1">
            <a:spLocks noChangeArrowheads="1"/>
          </p:cNvSpPr>
          <p:nvPr/>
        </p:nvSpPr>
        <p:spPr bwMode="auto">
          <a:xfrm rot="16200000">
            <a:off x="2707602" y="1742108"/>
            <a:ext cx="613170" cy="323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spcBef>
                <a:spcPct val="0"/>
              </a:spcBef>
            </a:pPr>
            <a:r>
              <a:rPr lang="en-US" sz="1500" dirty="0">
                <a:latin typeface="Avenir Book" panose="02000503020000020003" pitchFamily="2" charset="0"/>
              </a:rPr>
              <a:t>(A*)</a:t>
            </a:r>
            <a:endParaRPr lang="en-US" sz="1500" dirty="0">
              <a:latin typeface="Avenir Book" panose="02000503020000020003" pitchFamily="2" charset="0"/>
              <a:sym typeface="Symbol" pitchFamily="18" charset="2"/>
            </a:endParaRPr>
          </a:p>
        </p:txBody>
      </p:sp>
      <mc:AlternateContent xmlns:mc="http://schemas.openxmlformats.org/markup-compatibility/2006" xmlns:a14="http://schemas.microsoft.com/office/drawing/2010/main">
        <mc:Choice Requires="a14">
          <p:sp>
            <p:nvSpPr>
              <p:cNvPr id="2" name="TextBox 1"/>
              <p:cNvSpPr txBox="1"/>
              <p:nvPr/>
            </p:nvSpPr>
            <p:spPr>
              <a:xfrm>
                <a:off x="108314" y="1314450"/>
                <a:ext cx="3126177" cy="4316566"/>
              </a:xfrm>
              <a:prstGeom prst="rect">
                <a:avLst/>
              </a:prstGeom>
              <a:noFill/>
            </p:spPr>
            <p:txBody>
              <a:bodyPr wrap="none" rtlCol="0">
                <a:spAutoFit/>
              </a:bodyPr>
              <a:lstStyle/>
              <a:p>
                <a:pPr marL="257175" indent="-257175">
                  <a:buFont typeface="Arial" panose="020B0604020202020204" pitchFamily="34" charset="0"/>
                  <a:buChar char="•"/>
                </a:pPr>
                <a14:m>
                  <m:oMath xmlns:m="http://schemas.openxmlformats.org/officeDocument/2006/math">
                    <m:r>
                      <a:rPr lang="en-US" sz="1650" i="1">
                        <a:latin typeface="Cambria Math" panose="02040503050406030204" pitchFamily="18" charset="0"/>
                        <a:ea typeface="Cambria Math" panose="02040503050406030204" pitchFamily="18" charset="0"/>
                      </a:rPr>
                      <m:t>𝛾</m:t>
                    </m:r>
                    <m:r>
                      <a:rPr lang="en-US" sz="1650" i="1">
                        <a:latin typeface="Cambria Math" panose="02040503050406030204" pitchFamily="18" charset="0"/>
                        <a:ea typeface="Cambria Math" panose="02040503050406030204" pitchFamily="18" charset="0"/>
                      </a:rPr>
                      <m:t> </m:t>
                    </m:r>
                  </m:oMath>
                </a14:m>
                <a:r>
                  <a:rPr lang="en-US" sz="1650" dirty="0">
                    <a:latin typeface="Avenir Book" panose="02000503020000020003" pitchFamily="2" charset="0"/>
                  </a:rPr>
                  <a:t>= 1</a:t>
                </a:r>
              </a:p>
              <a:p>
                <a:pPr marL="257175" indent="-257175">
                  <a:buFont typeface="Arial" panose="020B0604020202020204" pitchFamily="34" charset="0"/>
                  <a:buChar char="•"/>
                </a:pPr>
                <a:endParaRPr lang="en-US" sz="750" dirty="0">
                  <a:latin typeface="Avenir Book" panose="02000503020000020003" pitchFamily="2" charset="0"/>
                </a:endParaRPr>
              </a:p>
              <a:p>
                <a:pPr marL="257175" indent="-257175">
                  <a:buFont typeface="Arial" panose="020B0604020202020204" pitchFamily="34" charset="0"/>
                  <a:buChar char="•"/>
                </a:pPr>
                <a:r>
                  <a:rPr lang="en-US" sz="1650" dirty="0">
                    <a:latin typeface="Avenir Book" panose="02000503020000020003" pitchFamily="2" charset="0"/>
                  </a:rPr>
                  <a:t>Warmer colors indicate </a:t>
                </a:r>
              </a:p>
              <a:p>
                <a:r>
                  <a:rPr lang="en-US" sz="1650" dirty="0">
                    <a:latin typeface="Avenir Book" panose="02000503020000020003" pitchFamily="2" charset="0"/>
                  </a:rPr>
                  <a:t>      higher adult population</a:t>
                </a:r>
              </a:p>
              <a:p>
                <a:r>
                  <a:rPr lang="en-US" sz="1650" dirty="0">
                    <a:latin typeface="Avenir Book" panose="02000503020000020003" pitchFamily="2" charset="0"/>
                  </a:rPr>
                  <a:t>      densities</a:t>
                </a:r>
              </a:p>
              <a:p>
                <a:endParaRPr lang="en-US" sz="1650" dirty="0">
                  <a:latin typeface="Avenir Book" panose="02000503020000020003" pitchFamily="2" charset="0"/>
                </a:endParaRPr>
              </a:p>
              <a:p>
                <a:r>
                  <a:rPr lang="en-US" sz="1650" dirty="0">
                    <a:latin typeface="Avenir Book" panose="02000503020000020003" pitchFamily="2" charset="0"/>
                  </a:rPr>
                  <a:t>When mean clutch size is </a:t>
                </a:r>
                <a:r>
                  <a:rPr lang="en-US" sz="1650" dirty="0">
                    <a:solidFill>
                      <a:srgbClr val="C00000"/>
                    </a:solidFill>
                    <a:latin typeface="Avenir Book" panose="02000503020000020003" pitchFamily="2" charset="0"/>
                  </a:rPr>
                  <a:t>low</a:t>
                </a:r>
                <a:r>
                  <a:rPr lang="en-US" sz="1650" dirty="0">
                    <a:latin typeface="Avenir Book" panose="02000503020000020003" pitchFamily="2" charset="0"/>
                  </a:rPr>
                  <a:t>:</a:t>
                </a:r>
              </a:p>
              <a:p>
                <a:endParaRPr lang="en-US" sz="1650" dirty="0">
                  <a:latin typeface="Avenir Book" panose="02000503020000020003" pitchFamily="2" charset="0"/>
                </a:endParaRPr>
              </a:p>
              <a:p>
                <a:pPr marL="257175" indent="-257175">
                  <a:buFont typeface="Arial" panose="020B0604020202020204" pitchFamily="34" charset="0"/>
                  <a:buChar char="•"/>
                </a:pPr>
                <a:r>
                  <a:rPr lang="en-US" sz="1650" dirty="0">
                    <a:latin typeface="Avenir Book" panose="02000503020000020003" pitchFamily="2" charset="0"/>
                  </a:rPr>
                  <a:t>At </a:t>
                </a:r>
                <a:r>
                  <a:rPr lang="en-US" sz="1650" dirty="0">
                    <a:solidFill>
                      <a:srgbClr val="C00000"/>
                    </a:solidFill>
                    <a:latin typeface="Avenir Book" panose="02000503020000020003" pitchFamily="2" charset="0"/>
                  </a:rPr>
                  <a:t>low </a:t>
                </a:r>
                <a:r>
                  <a:rPr lang="en-US" sz="1650" dirty="0">
                    <a:latin typeface="Avenir Book" panose="02000503020000020003" pitchFamily="2" charset="0"/>
                  </a:rPr>
                  <a:t>density dependence</a:t>
                </a:r>
              </a:p>
              <a:p>
                <a:r>
                  <a:rPr lang="en-US" sz="1650" dirty="0">
                    <a:latin typeface="Avenir Book" panose="02000503020000020003" pitchFamily="2" charset="0"/>
                  </a:rPr>
                  <a:t>     (d close to 0), ↓ in egg</a:t>
                </a:r>
              </a:p>
              <a:p>
                <a:r>
                  <a:rPr lang="en-US" sz="1650" dirty="0">
                    <a:latin typeface="Avenir Book" panose="02000503020000020003" pitchFamily="2" charset="0"/>
                  </a:rPr>
                  <a:t>     survival = </a:t>
                </a:r>
                <a:r>
                  <a:rPr lang="en-US" sz="1650" dirty="0">
                    <a:solidFill>
                      <a:srgbClr val="C00000"/>
                    </a:solidFill>
                    <a:latin typeface="Avenir Book" panose="02000503020000020003" pitchFamily="2" charset="0"/>
                  </a:rPr>
                  <a:t>large ↓</a:t>
                </a:r>
                <a:r>
                  <a:rPr lang="en-US" sz="1650" dirty="0">
                    <a:latin typeface="Avenir Book" panose="02000503020000020003" pitchFamily="2" charset="0"/>
                  </a:rPr>
                  <a:t> adult </a:t>
                </a:r>
              </a:p>
              <a:p>
                <a:r>
                  <a:rPr lang="en-US" sz="1650" dirty="0">
                    <a:latin typeface="Avenir Book" panose="02000503020000020003" pitchFamily="2" charset="0"/>
                  </a:rPr>
                  <a:t>     densities</a:t>
                </a:r>
              </a:p>
              <a:p>
                <a:endParaRPr lang="en-US" sz="300" dirty="0">
                  <a:latin typeface="Avenir Book" panose="02000503020000020003" pitchFamily="2" charset="0"/>
                </a:endParaRPr>
              </a:p>
              <a:p>
                <a:pPr marL="257175" indent="-257175">
                  <a:buFont typeface="Arial" panose="020B0604020202020204" pitchFamily="34" charset="0"/>
                  <a:buChar char="•"/>
                </a:pPr>
                <a:r>
                  <a:rPr lang="en-US" sz="1650" dirty="0">
                    <a:latin typeface="Avenir Book" panose="02000503020000020003" pitchFamily="2" charset="0"/>
                  </a:rPr>
                  <a:t>At </a:t>
                </a:r>
                <a:r>
                  <a:rPr lang="en-US" sz="1650" dirty="0">
                    <a:solidFill>
                      <a:srgbClr val="C00000"/>
                    </a:solidFill>
                    <a:latin typeface="Avenir Book" panose="02000503020000020003" pitchFamily="2" charset="0"/>
                  </a:rPr>
                  <a:t>high </a:t>
                </a:r>
                <a:r>
                  <a:rPr lang="en-US" sz="1650" dirty="0">
                    <a:latin typeface="Avenir Book" panose="02000503020000020003" pitchFamily="2" charset="0"/>
                  </a:rPr>
                  <a:t>density dependence</a:t>
                </a:r>
              </a:p>
              <a:p>
                <a:r>
                  <a:rPr lang="en-US" sz="1650" dirty="0">
                    <a:latin typeface="Avenir Book" panose="02000503020000020003" pitchFamily="2" charset="0"/>
                  </a:rPr>
                  <a:t>     (d close to 100), ↓ in egg</a:t>
                </a:r>
              </a:p>
              <a:p>
                <a:r>
                  <a:rPr lang="en-US" sz="1650" dirty="0">
                    <a:latin typeface="Avenir Book" panose="02000503020000020003" pitchFamily="2" charset="0"/>
                  </a:rPr>
                  <a:t>     survival = </a:t>
                </a:r>
                <a:r>
                  <a:rPr lang="en-US" sz="1650" dirty="0">
                    <a:solidFill>
                      <a:srgbClr val="C00000"/>
                    </a:solidFill>
                    <a:latin typeface="Avenir Book" panose="02000503020000020003" pitchFamily="2" charset="0"/>
                  </a:rPr>
                  <a:t>small ↓</a:t>
                </a:r>
                <a:r>
                  <a:rPr lang="en-US" sz="1650" dirty="0">
                    <a:latin typeface="Avenir Book" panose="02000503020000020003" pitchFamily="2" charset="0"/>
                  </a:rPr>
                  <a:t> adult </a:t>
                </a:r>
              </a:p>
              <a:p>
                <a:r>
                  <a:rPr lang="en-US" sz="1650" dirty="0">
                    <a:latin typeface="Avenir Book" panose="02000503020000020003" pitchFamily="2" charset="0"/>
                  </a:rPr>
                  <a:t>     densities</a:t>
                </a:r>
              </a:p>
              <a:p>
                <a:endParaRPr lang="en-US" sz="1650" dirty="0">
                  <a:latin typeface="Avenir Book" panose="02000503020000020003" pitchFamily="2"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08314" y="1314450"/>
                <a:ext cx="3126177" cy="4316566"/>
              </a:xfrm>
              <a:prstGeom prst="rect">
                <a:avLst/>
              </a:prstGeom>
              <a:blipFill>
                <a:blip r:embed="rId4"/>
                <a:stretch>
                  <a:fillRect l="-1220" t="-588" r="-407"/>
                </a:stretch>
              </a:blipFill>
            </p:spPr>
            <p:txBody>
              <a:bodyPr/>
              <a:lstStyle/>
              <a:p>
                <a:r>
                  <a:rPr lang="en-US">
                    <a:noFill/>
                  </a:rPr>
                  <a:t> </a:t>
                </a:r>
              </a:p>
            </p:txBody>
          </p:sp>
        </mc:Fallback>
      </mc:AlternateContent>
    </p:spTree>
    <p:extLst>
      <p:ext uri="{BB962C8B-B14F-4D97-AF65-F5344CB8AC3E}">
        <p14:creationId xmlns:p14="http://schemas.microsoft.com/office/powerpoint/2010/main" val="34463727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2" descr="ddfactorcomb20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0715" y="3407569"/>
            <a:ext cx="3066098" cy="2299574"/>
          </a:xfrm>
          <a:prstGeom prst="rect">
            <a:avLst/>
          </a:prstGeom>
          <a:noFill/>
          <a:extLst>
            <a:ext uri="{909E8E84-426E-40dd-AFC4-6F175D3DCCD1}">
              <a14:hiddenFill xmlns:a14="http://schemas.microsoft.com/office/drawing/2010/main" xmlns="">
                <a:solidFill>
                  <a:srgbClr val="FFFFFF"/>
                </a:solidFill>
              </a14:hiddenFill>
            </a:ext>
          </a:extLst>
        </p:spPr>
      </p:pic>
      <p:pic>
        <p:nvPicPr>
          <p:cNvPr id="180227" name="Picture 3" descr="ddfactorcomb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8890" y="1028700"/>
            <a:ext cx="3171825" cy="2378869"/>
          </a:xfrm>
          <a:prstGeom prst="rect">
            <a:avLst/>
          </a:prstGeom>
          <a:noFill/>
          <a:extLst>
            <a:ext uri="{909E8E84-426E-40dd-AFC4-6F175D3DCCD1}">
              <a14:hiddenFill xmlns:a14="http://schemas.microsoft.com/office/drawing/2010/main" xmlns="">
                <a:solidFill>
                  <a:srgbClr val="FFFFFF"/>
                </a:solidFill>
              </a14:hiddenFill>
            </a:ext>
          </a:extLst>
        </p:spPr>
      </p:pic>
      <p:pic>
        <p:nvPicPr>
          <p:cNvPr id="180228" name="Picture 4" descr="combclutch1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48890" y="3407569"/>
            <a:ext cx="3171825" cy="2378869"/>
          </a:xfrm>
          <a:prstGeom prst="rect">
            <a:avLst/>
          </a:prstGeom>
          <a:noFill/>
          <a:extLst>
            <a:ext uri="{909E8E84-426E-40dd-AFC4-6F175D3DCCD1}">
              <a14:hiddenFill xmlns:a14="http://schemas.microsoft.com/office/drawing/2010/main" xmlns="">
                <a:solidFill>
                  <a:srgbClr val="FFFFFF"/>
                </a:solidFill>
              </a14:hiddenFill>
            </a:ext>
          </a:extLst>
        </p:spPr>
      </p:pic>
      <p:pic>
        <p:nvPicPr>
          <p:cNvPr id="180229" name="Picture 5" descr="combclutch5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20715" y="1028700"/>
            <a:ext cx="3171825" cy="2378869"/>
          </a:xfrm>
          <a:prstGeom prst="rect">
            <a:avLst/>
          </a:prstGeom>
          <a:noFill/>
          <a:extLst>
            <a:ext uri="{909E8E84-426E-40dd-AFC4-6F175D3DCCD1}">
              <a14:hiddenFill xmlns:a14="http://schemas.microsoft.com/office/drawing/2010/main" xmlns="">
                <a:solidFill>
                  <a:srgbClr val="FFFFFF"/>
                </a:solidFill>
              </a14:hiddenFill>
            </a:ext>
          </a:extLst>
        </p:spPr>
      </p:pic>
      <p:sp>
        <p:nvSpPr>
          <p:cNvPr id="180230" name="Text Box 6"/>
          <p:cNvSpPr txBox="1">
            <a:spLocks noChangeArrowheads="1"/>
          </p:cNvSpPr>
          <p:nvPr/>
        </p:nvSpPr>
        <p:spPr bwMode="auto">
          <a:xfrm>
            <a:off x="3177540" y="1028700"/>
            <a:ext cx="1537335" cy="646331"/>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r>
              <a:rPr lang="en-US" sz="1800" dirty="0">
                <a:latin typeface="Avenir Book" panose="02000503020000020003" pitchFamily="2" charset="0"/>
              </a:rPr>
              <a:t>clutch size = 10</a:t>
            </a:r>
          </a:p>
        </p:txBody>
      </p:sp>
      <p:sp>
        <p:nvSpPr>
          <p:cNvPr id="180233" name="Text Box 9"/>
          <p:cNvSpPr txBox="1">
            <a:spLocks noChangeArrowheads="1"/>
          </p:cNvSpPr>
          <p:nvPr/>
        </p:nvSpPr>
        <p:spPr bwMode="auto">
          <a:xfrm>
            <a:off x="6263640" y="971550"/>
            <a:ext cx="2880360" cy="36933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r>
              <a:rPr lang="en-US" sz="1800" dirty="0">
                <a:latin typeface="Avenir Book" panose="02000503020000020003" pitchFamily="2" charset="0"/>
              </a:rPr>
              <a:t>clutch size = 50</a:t>
            </a:r>
          </a:p>
        </p:txBody>
      </p:sp>
      <p:sp>
        <p:nvSpPr>
          <p:cNvPr id="180234" name="Text Box 10"/>
          <p:cNvSpPr txBox="1">
            <a:spLocks noChangeArrowheads="1"/>
          </p:cNvSpPr>
          <p:nvPr/>
        </p:nvSpPr>
        <p:spPr bwMode="auto">
          <a:xfrm rot="-5400000">
            <a:off x="812885" y="2648039"/>
            <a:ext cx="3313509" cy="646331"/>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a:r>
              <a:rPr lang="en-US" sz="1800" dirty="0">
                <a:latin typeface="Avenir Book" panose="02000503020000020003" pitchFamily="2" charset="0"/>
              </a:rPr>
              <a:t>stable adult population size (A*)</a:t>
            </a:r>
          </a:p>
        </p:txBody>
      </p:sp>
      <p:sp>
        <p:nvSpPr>
          <p:cNvPr id="180236" name="Text Box 12"/>
          <p:cNvSpPr txBox="1">
            <a:spLocks noChangeArrowheads="1"/>
          </p:cNvSpPr>
          <p:nvPr/>
        </p:nvSpPr>
        <p:spPr bwMode="auto">
          <a:xfrm>
            <a:off x="4834890" y="5600700"/>
            <a:ext cx="1921669" cy="36933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r>
              <a:rPr lang="en-US" sz="1800" dirty="0">
                <a:latin typeface="Avenir Book" panose="02000503020000020003" pitchFamily="2" charset="0"/>
              </a:rPr>
              <a:t>egg survival (</a:t>
            </a:r>
            <a:r>
              <a:rPr lang="el-GR" sz="1800" dirty="0">
                <a:latin typeface="Avenir Book" panose="02000503020000020003" pitchFamily="2" charset="0"/>
              </a:rPr>
              <a:t>σ</a:t>
            </a:r>
            <a:r>
              <a:rPr lang="en-US" sz="1800" baseline="-25000" dirty="0">
                <a:latin typeface="Avenir Book" panose="02000503020000020003" pitchFamily="2" charset="0"/>
              </a:rPr>
              <a:t>e</a:t>
            </a:r>
            <a:r>
              <a:rPr lang="en-US" sz="1800" dirty="0">
                <a:latin typeface="Avenir Book" panose="02000503020000020003" pitchFamily="2" charset="0"/>
              </a:rPr>
              <a:t>)</a:t>
            </a:r>
          </a:p>
        </p:txBody>
      </p:sp>
      <p:sp>
        <p:nvSpPr>
          <p:cNvPr id="180237" name="Text Box 13"/>
          <p:cNvSpPr txBox="1">
            <a:spLocks noChangeArrowheads="1"/>
          </p:cNvSpPr>
          <p:nvPr/>
        </p:nvSpPr>
        <p:spPr bwMode="auto">
          <a:xfrm rot="2157252">
            <a:off x="2653874" y="5371983"/>
            <a:ext cx="288251" cy="36933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r>
              <a:rPr lang="en-US" sz="1800" dirty="0">
                <a:latin typeface="Avenir Book" panose="02000503020000020003" pitchFamily="2" charset="0"/>
              </a:rPr>
              <a:t>d</a:t>
            </a:r>
          </a:p>
        </p:txBody>
      </p:sp>
      <p:sp>
        <p:nvSpPr>
          <p:cNvPr id="180238" name="Text Box 14"/>
          <p:cNvSpPr txBox="1">
            <a:spLocks noChangeArrowheads="1"/>
          </p:cNvSpPr>
          <p:nvPr/>
        </p:nvSpPr>
        <p:spPr bwMode="auto">
          <a:xfrm>
            <a:off x="6606540" y="5600700"/>
            <a:ext cx="1371600" cy="36933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a:endParaRPr lang="en-US" sz="1800" dirty="0">
              <a:latin typeface="Avenir Book" panose="02000503020000020003" pitchFamily="2" charset="0"/>
            </a:endParaRPr>
          </a:p>
        </p:txBody>
      </p:sp>
      <p:sp>
        <p:nvSpPr>
          <p:cNvPr id="180239" name="Text Box 15"/>
          <p:cNvSpPr txBox="1">
            <a:spLocks noChangeArrowheads="1"/>
          </p:cNvSpPr>
          <p:nvPr/>
        </p:nvSpPr>
        <p:spPr bwMode="auto">
          <a:xfrm>
            <a:off x="5806440" y="5314950"/>
            <a:ext cx="228600" cy="36933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a:endParaRPr lang="en-US" sz="1800" dirty="0">
              <a:latin typeface="Avenir Book" panose="02000503020000020003" pitchFamily="2" charset="0"/>
            </a:endParaRPr>
          </a:p>
        </p:txBody>
      </p:sp>
      <p:sp>
        <p:nvSpPr>
          <p:cNvPr id="180242" name="Text Box 18"/>
          <p:cNvSpPr txBox="1">
            <a:spLocks noChangeArrowheads="1"/>
          </p:cNvSpPr>
          <p:nvPr/>
        </p:nvSpPr>
        <p:spPr bwMode="auto">
          <a:xfrm>
            <a:off x="6835140" y="3257550"/>
            <a:ext cx="1371600" cy="36933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a:endParaRPr lang="en-US" sz="1800" dirty="0">
              <a:latin typeface="Avenir Book" panose="02000503020000020003" pitchFamily="2" charset="0"/>
            </a:endParaRPr>
          </a:p>
        </p:txBody>
      </p:sp>
      <p:sp>
        <p:nvSpPr>
          <p:cNvPr id="180240" name="Text Box 16"/>
          <p:cNvSpPr txBox="1">
            <a:spLocks noChangeArrowheads="1"/>
          </p:cNvSpPr>
          <p:nvPr/>
        </p:nvSpPr>
        <p:spPr bwMode="auto">
          <a:xfrm>
            <a:off x="2663190" y="3086100"/>
            <a:ext cx="228600" cy="36933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a:endParaRPr lang="en-US" sz="1800" dirty="0">
              <a:latin typeface="Avenir Book" panose="02000503020000020003" pitchFamily="2" charset="0"/>
            </a:endParaRPr>
          </a:p>
        </p:txBody>
      </p:sp>
      <p:sp>
        <p:nvSpPr>
          <p:cNvPr id="180241" name="Text Box 17"/>
          <p:cNvSpPr txBox="1">
            <a:spLocks noChangeArrowheads="1"/>
          </p:cNvSpPr>
          <p:nvPr/>
        </p:nvSpPr>
        <p:spPr bwMode="auto">
          <a:xfrm>
            <a:off x="5863590" y="3143250"/>
            <a:ext cx="228600" cy="36933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a:endParaRPr lang="en-US" sz="1800" dirty="0">
              <a:latin typeface="Avenir Book" panose="02000503020000020003" pitchFamily="2" charset="0"/>
            </a:endParaRPr>
          </a:p>
        </p:txBody>
      </p:sp>
      <p:sp>
        <p:nvSpPr>
          <p:cNvPr id="180232" name="Text Box 8"/>
          <p:cNvSpPr txBox="1">
            <a:spLocks noChangeArrowheads="1"/>
          </p:cNvSpPr>
          <p:nvPr/>
        </p:nvSpPr>
        <p:spPr bwMode="auto">
          <a:xfrm>
            <a:off x="6322040" y="3306128"/>
            <a:ext cx="2464772" cy="36933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r>
              <a:rPr lang="en-US" sz="1800" dirty="0">
                <a:latin typeface="Avenir Book" panose="02000503020000020003" pitchFamily="2" charset="0"/>
              </a:rPr>
              <a:t>clutch size = 200</a:t>
            </a:r>
          </a:p>
        </p:txBody>
      </p:sp>
      <p:sp>
        <p:nvSpPr>
          <p:cNvPr id="180243" name="Text Box 19"/>
          <p:cNvSpPr txBox="1">
            <a:spLocks noChangeArrowheads="1"/>
          </p:cNvSpPr>
          <p:nvPr/>
        </p:nvSpPr>
        <p:spPr bwMode="auto">
          <a:xfrm>
            <a:off x="3634740" y="3314700"/>
            <a:ext cx="1371600" cy="36933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a:endParaRPr lang="en-US" sz="1800" dirty="0">
              <a:latin typeface="Avenir Book" panose="02000503020000020003" pitchFamily="2" charset="0"/>
            </a:endParaRPr>
          </a:p>
        </p:txBody>
      </p:sp>
      <p:sp>
        <p:nvSpPr>
          <p:cNvPr id="180231" name="Text Box 7"/>
          <p:cNvSpPr txBox="1">
            <a:spLocks noChangeArrowheads="1"/>
          </p:cNvSpPr>
          <p:nvPr/>
        </p:nvSpPr>
        <p:spPr bwMode="auto">
          <a:xfrm>
            <a:off x="3017431" y="3386138"/>
            <a:ext cx="1921669" cy="36933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r>
              <a:rPr lang="en-US" sz="1800" dirty="0">
                <a:latin typeface="Avenir Book" panose="02000503020000020003" pitchFamily="2" charset="0"/>
              </a:rPr>
              <a:t>clutch size = 100</a:t>
            </a:r>
          </a:p>
        </p:txBody>
      </p:sp>
      <p:sp>
        <p:nvSpPr>
          <p:cNvPr id="180244" name="Text Box 20"/>
          <p:cNvSpPr txBox="1">
            <a:spLocks noChangeArrowheads="1"/>
          </p:cNvSpPr>
          <p:nvPr/>
        </p:nvSpPr>
        <p:spPr bwMode="auto">
          <a:xfrm>
            <a:off x="3406140" y="5643563"/>
            <a:ext cx="1371600" cy="36933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a:endParaRPr lang="en-US" sz="1800" dirty="0">
              <a:latin typeface="Avenir Book" panose="02000503020000020003" pitchFamily="2" charset="0"/>
            </a:endParaRPr>
          </a:p>
        </p:txBody>
      </p:sp>
      <p:sp>
        <p:nvSpPr>
          <p:cNvPr id="180246" name="Text Box 22"/>
          <p:cNvSpPr txBox="1">
            <a:spLocks noChangeArrowheads="1"/>
          </p:cNvSpPr>
          <p:nvPr/>
        </p:nvSpPr>
        <p:spPr bwMode="auto">
          <a:xfrm rot="-16200000">
            <a:off x="696873" y="3142366"/>
            <a:ext cx="3977879" cy="207749"/>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a:spAutoFit/>
          </a:bodyPr>
          <a:lstStyle/>
          <a:p>
            <a:pPr algn="l"/>
            <a:r>
              <a:rPr lang="en-US" sz="750" dirty="0">
                <a:latin typeface="Avenir Book" panose="02000503020000020003" pitchFamily="2" charset="0"/>
              </a:rPr>
              <a:t>                                                                                                                                                                            </a:t>
            </a:r>
          </a:p>
        </p:txBody>
      </p:sp>
      <p:sp>
        <p:nvSpPr>
          <p:cNvPr id="180247" name="Text Box 23"/>
          <p:cNvSpPr txBox="1">
            <a:spLocks noChangeArrowheads="1"/>
          </p:cNvSpPr>
          <p:nvPr/>
        </p:nvSpPr>
        <p:spPr bwMode="auto">
          <a:xfrm rot="-16200000">
            <a:off x="3882985" y="3256666"/>
            <a:ext cx="3977879" cy="207749"/>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a:spAutoFit/>
          </a:bodyPr>
          <a:lstStyle/>
          <a:p>
            <a:pPr algn="l"/>
            <a:r>
              <a:rPr lang="en-US" sz="750" dirty="0">
                <a:latin typeface="Avenir Book" panose="02000503020000020003" pitchFamily="2" charset="0"/>
              </a:rPr>
              <a:t>                                                                                                                                                                            </a:t>
            </a:r>
          </a:p>
        </p:txBody>
      </p:sp>
      <mc:AlternateContent xmlns:mc="http://schemas.openxmlformats.org/markup-compatibility/2006" xmlns:a14="http://schemas.microsoft.com/office/drawing/2010/main">
        <mc:Choice Requires="a14">
          <p:sp>
            <p:nvSpPr>
              <p:cNvPr id="23" name="TextBox 22"/>
              <p:cNvSpPr txBox="1"/>
              <p:nvPr/>
            </p:nvSpPr>
            <p:spPr>
              <a:xfrm>
                <a:off x="108314" y="1314450"/>
                <a:ext cx="2166167" cy="3670236"/>
              </a:xfrm>
              <a:prstGeom prst="rect">
                <a:avLst/>
              </a:prstGeom>
              <a:noFill/>
            </p:spPr>
            <p:txBody>
              <a:bodyPr wrap="square" rtlCol="0">
                <a:spAutoFit/>
              </a:bodyPr>
              <a:lstStyle/>
              <a:p>
                <a:pPr marL="257175" indent="-257175">
                  <a:buFont typeface="Arial" panose="020B0604020202020204" pitchFamily="34" charset="0"/>
                  <a:buChar char="•"/>
                </a:pPr>
                <a14:m>
                  <m:oMath xmlns:m="http://schemas.openxmlformats.org/officeDocument/2006/math">
                    <m:r>
                      <a:rPr lang="en-US" sz="1650" i="1">
                        <a:latin typeface="Cambria Math" panose="02040503050406030204" pitchFamily="18" charset="0"/>
                        <a:ea typeface="Cambria Math" panose="02040503050406030204" pitchFamily="18" charset="0"/>
                      </a:rPr>
                      <m:t>𝛾</m:t>
                    </m:r>
                  </m:oMath>
                </a14:m>
                <a:r>
                  <a:rPr lang="en-US" sz="1650" dirty="0">
                    <a:latin typeface="Avenir Book" panose="02000503020000020003" pitchFamily="2" charset="0"/>
                  </a:rPr>
                  <a:t>  = 1</a:t>
                </a:r>
              </a:p>
              <a:p>
                <a:pPr marL="257175" indent="-257175">
                  <a:buFont typeface="Arial" panose="020B0604020202020204" pitchFamily="34" charset="0"/>
                  <a:buChar char="•"/>
                </a:pPr>
                <a:endParaRPr lang="en-US" sz="750" dirty="0">
                  <a:latin typeface="Avenir Book" panose="02000503020000020003" pitchFamily="2" charset="0"/>
                </a:endParaRPr>
              </a:p>
              <a:p>
                <a:endParaRPr lang="en-US" sz="1650" dirty="0">
                  <a:latin typeface="Avenir Book" panose="02000503020000020003" pitchFamily="2" charset="0"/>
                </a:endParaRPr>
              </a:p>
              <a:p>
                <a:r>
                  <a:rPr lang="en-US" sz="1650" dirty="0">
                    <a:latin typeface="Avenir Book" panose="02000503020000020003" pitchFamily="2" charset="0"/>
                  </a:rPr>
                  <a:t>When mean clutch size is </a:t>
                </a:r>
                <a:r>
                  <a:rPr lang="en-US" sz="1650" dirty="0">
                    <a:solidFill>
                      <a:srgbClr val="C00000"/>
                    </a:solidFill>
                    <a:latin typeface="Avenir Book" panose="02000503020000020003" pitchFamily="2" charset="0"/>
                  </a:rPr>
                  <a:t>high</a:t>
                </a:r>
                <a:r>
                  <a:rPr lang="en-US" sz="1650" dirty="0">
                    <a:latin typeface="Avenir Book" panose="02000503020000020003" pitchFamily="2" charset="0"/>
                  </a:rPr>
                  <a:t>:</a:t>
                </a:r>
              </a:p>
              <a:p>
                <a:endParaRPr lang="en-US" sz="1650" dirty="0">
                  <a:latin typeface="Avenir Book" panose="02000503020000020003" pitchFamily="2" charset="0"/>
                </a:endParaRPr>
              </a:p>
              <a:p>
                <a:r>
                  <a:rPr lang="en-US" sz="1650" dirty="0">
                    <a:latin typeface="Avenir Book" panose="02000503020000020003" pitchFamily="2" charset="0"/>
                  </a:rPr>
                  <a:t>Even when density</a:t>
                </a:r>
              </a:p>
              <a:p>
                <a:r>
                  <a:rPr lang="en-US" sz="1650" dirty="0">
                    <a:latin typeface="Avenir Book" panose="02000503020000020003" pitchFamily="2" charset="0"/>
                  </a:rPr>
                  <a:t>dependence is weak, ↓ in egg survival result in</a:t>
                </a:r>
              </a:p>
              <a:p>
                <a:r>
                  <a:rPr lang="en-US" sz="1650" dirty="0">
                    <a:latin typeface="Avenir Book" panose="02000503020000020003" pitchFamily="2" charset="0"/>
                  </a:rPr>
                  <a:t>little change in A*</a:t>
                </a:r>
              </a:p>
              <a:p>
                <a:endParaRPr lang="en-US" sz="1650" dirty="0">
                  <a:latin typeface="Avenir Book" panose="02000503020000020003" pitchFamily="2" charset="0"/>
                </a:endParaRPr>
              </a:p>
              <a:p>
                <a:endParaRPr lang="en-US" sz="1650" dirty="0">
                  <a:latin typeface="Avenir Book" panose="02000503020000020003" pitchFamily="2" charset="0"/>
                </a:endParaRPr>
              </a:p>
              <a:p>
                <a:pPr algn="ctr"/>
                <a:r>
                  <a:rPr lang="en-US" sz="2700" dirty="0">
                    <a:latin typeface="Avenir Book" panose="02000503020000020003" pitchFamily="2" charset="0"/>
                  </a:rPr>
                  <a:t>Why?</a:t>
                </a:r>
              </a:p>
            </p:txBody>
          </p:sp>
        </mc:Choice>
        <mc:Fallback xmlns="">
          <p:sp>
            <p:nvSpPr>
              <p:cNvPr id="23" name="TextBox 22"/>
              <p:cNvSpPr txBox="1">
                <a:spLocks noRot="1" noChangeAspect="1" noMove="1" noResize="1" noEditPoints="1" noAdjustHandles="1" noChangeArrowheads="1" noChangeShapeType="1" noTextEdit="1"/>
              </p:cNvSpPr>
              <p:nvPr/>
            </p:nvSpPr>
            <p:spPr>
              <a:xfrm>
                <a:off x="108314" y="1314450"/>
                <a:ext cx="2166167" cy="3670236"/>
              </a:xfrm>
              <a:prstGeom prst="rect">
                <a:avLst/>
              </a:prstGeom>
              <a:blipFill>
                <a:blip r:embed="rId7"/>
                <a:stretch>
                  <a:fillRect l="-1754" t="-692" r="-4094" b="-3460"/>
                </a:stretch>
              </a:blipFill>
            </p:spPr>
            <p:txBody>
              <a:bodyPr/>
              <a:lstStyle/>
              <a:p>
                <a:r>
                  <a:rPr lang="en-US">
                    <a:noFill/>
                  </a:rPr>
                  <a:t> </a:t>
                </a:r>
              </a:p>
            </p:txBody>
          </p:sp>
        </mc:Fallback>
      </mc:AlternateContent>
    </p:spTree>
    <p:extLst>
      <p:ext uri="{BB962C8B-B14F-4D97-AF65-F5344CB8AC3E}">
        <p14:creationId xmlns:p14="http://schemas.microsoft.com/office/powerpoint/2010/main" val="26916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BC5492-0613-8044-BEBD-71096E8EE1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01" y="0"/>
            <a:ext cx="4329434" cy="6858000"/>
          </a:xfrm>
          <a:prstGeom prst="rect">
            <a:avLst/>
          </a:prstGeom>
        </p:spPr>
      </p:pic>
      <p:pic>
        <p:nvPicPr>
          <p:cNvPr id="5" name="Picture 4">
            <a:extLst>
              <a:ext uri="{FF2B5EF4-FFF2-40B4-BE49-F238E27FC236}">
                <a16:creationId xmlns:a16="http://schemas.microsoft.com/office/drawing/2014/main" id="{4E7A4C91-9E85-564B-9212-043ABBF3D0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2899" y="0"/>
            <a:ext cx="4572000" cy="6858000"/>
          </a:xfrm>
          <a:prstGeom prst="rect">
            <a:avLst/>
          </a:prstGeom>
        </p:spPr>
      </p:pic>
    </p:spTree>
    <p:extLst>
      <p:ext uri="{BB962C8B-B14F-4D97-AF65-F5344CB8AC3E}">
        <p14:creationId xmlns:p14="http://schemas.microsoft.com/office/powerpoint/2010/main" val="2443761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33011B-B9E2-734F-A143-0C751A100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37" y="0"/>
            <a:ext cx="8671926" cy="6858000"/>
          </a:xfrm>
          <a:prstGeom prst="rect">
            <a:avLst/>
          </a:prstGeom>
        </p:spPr>
      </p:pic>
    </p:spTree>
    <p:extLst>
      <p:ext uri="{BB962C8B-B14F-4D97-AF65-F5344CB8AC3E}">
        <p14:creationId xmlns:p14="http://schemas.microsoft.com/office/powerpoint/2010/main" val="8750564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5D811E-BAD1-A94D-86C0-52B9700A0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1982"/>
            <a:ext cx="9144000" cy="3714035"/>
          </a:xfrm>
          <a:prstGeom prst="rect">
            <a:avLst/>
          </a:prstGeom>
        </p:spPr>
      </p:pic>
    </p:spTree>
    <p:extLst>
      <p:ext uri="{BB962C8B-B14F-4D97-AF65-F5344CB8AC3E}">
        <p14:creationId xmlns:p14="http://schemas.microsoft.com/office/powerpoint/2010/main" val="5862657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A5F2DD-444D-F14D-9DD3-0668FC2A9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2342"/>
            <a:ext cx="9144000" cy="4093316"/>
          </a:xfrm>
          <a:prstGeom prst="rect">
            <a:avLst/>
          </a:prstGeom>
        </p:spPr>
      </p:pic>
    </p:spTree>
    <p:extLst>
      <p:ext uri="{BB962C8B-B14F-4D97-AF65-F5344CB8AC3E}">
        <p14:creationId xmlns:p14="http://schemas.microsoft.com/office/powerpoint/2010/main" val="4152707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476250" y="811213"/>
            <a:ext cx="91440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a:p>
        </p:txBody>
      </p:sp>
      <p:sp>
        <p:nvSpPr>
          <p:cNvPr id="10243" name="Text Box 7"/>
          <p:cNvSpPr txBox="1">
            <a:spLocks noChangeArrowheads="1"/>
          </p:cNvSpPr>
          <p:nvPr/>
        </p:nvSpPr>
        <p:spPr bwMode="auto">
          <a:xfrm>
            <a:off x="381000" y="2209800"/>
            <a:ext cx="8394700" cy="584776"/>
          </a:xfrm>
          <a:prstGeom prst="rect">
            <a:avLst/>
          </a:prstGeom>
          <a:noFill/>
          <a:ln>
            <a:noFill/>
          </a:ln>
          <a:effectLst/>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3200" dirty="0">
                <a:solidFill>
                  <a:srgbClr val="376092"/>
                </a:solidFill>
                <a:latin typeface="Avenir Book"/>
              </a:rPr>
              <a:t>Long-term behavior of system?</a:t>
            </a:r>
          </a:p>
        </p:txBody>
      </p:sp>
    </p:spTree>
    <p:extLst>
      <p:ext uri="{BB962C8B-B14F-4D97-AF65-F5344CB8AC3E}">
        <p14:creationId xmlns:p14="http://schemas.microsoft.com/office/powerpoint/2010/main" val="1130615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p:cNvSpPr>
            <a:spLocks noChangeArrowheads="1"/>
          </p:cNvSpPr>
          <p:nvPr/>
        </p:nvSpPr>
        <p:spPr bwMode="auto">
          <a:xfrm>
            <a:off x="476250" y="811213"/>
            <a:ext cx="91440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a:p>
        </p:txBody>
      </p:sp>
      <p:sp>
        <p:nvSpPr>
          <p:cNvPr id="8195" name="Text Box 6"/>
          <p:cNvSpPr txBox="1">
            <a:spLocks noChangeArrowheads="1"/>
          </p:cNvSpPr>
          <p:nvPr/>
        </p:nvSpPr>
        <p:spPr bwMode="auto">
          <a:xfrm>
            <a:off x="762000" y="990600"/>
            <a:ext cx="7620000" cy="1077218"/>
          </a:xfrm>
          <a:prstGeom prst="rect">
            <a:avLst/>
          </a:prstGeom>
          <a:noFill/>
          <a:ln>
            <a:noFill/>
          </a:ln>
          <a:effectLst/>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3200" dirty="0">
                <a:latin typeface="Avenir Book"/>
              </a:rPr>
              <a:t>Use the projection matrix to estimate population growth rates:</a:t>
            </a:r>
          </a:p>
        </p:txBody>
      </p:sp>
      <mc:AlternateContent xmlns:mc="http://schemas.openxmlformats.org/markup-compatibility/2006" xmlns:a14="http://schemas.microsoft.com/office/drawing/2010/main">
        <mc:Choice Requires="a14">
          <p:sp>
            <p:nvSpPr>
              <p:cNvPr id="189447" name="Text Box 7"/>
              <p:cNvSpPr txBox="1">
                <a:spLocks noChangeArrowheads="1"/>
              </p:cNvSpPr>
              <p:nvPr/>
            </p:nvSpPr>
            <p:spPr bwMode="auto">
              <a:xfrm>
                <a:off x="3357563" y="2803525"/>
                <a:ext cx="2222117" cy="646331"/>
              </a:xfrm>
              <a:prstGeom prst="rect">
                <a:avLst/>
              </a:prstGeom>
              <a:noFill/>
              <a:ln>
                <a:noFill/>
              </a:ln>
              <a:effectLst/>
              <a:extLst>
                <a:ext uri="{909E8E84-426E-40dd-AFC4-6F175D3DCCD1}">
                  <a14:hiddenFill xmlns="">
                    <a:solidFill>
                      <a:srgbClr val="FFFFFF">
                        <a:alpha val="50195"/>
                      </a:srgbClr>
                    </a:solidFill>
                  </a14:hiddenFill>
                </a:ext>
                <a:ext uri="{91240B29-F687-4f45-9708-019B960494DF}">
                  <a14:hiddenLine xmlns="" w="9525">
                    <a:solidFill>
                      <a:schemeClr val="tx1"/>
                    </a:solidFill>
                    <a:miter lim="800000"/>
                    <a:headEnd/>
                    <a:tailEnd/>
                  </a14:hiddenLine>
                </a:ext>
                <a:ext uri="{AF507438-7753-43e0-B8FC-AC1667EBCBE1}">
                  <a14:hiddenEffects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14:m>
                  <m:oMath xmlns:m="http://schemas.openxmlformats.org/officeDocument/2006/math">
                    <m:r>
                      <a:rPr lang="el-GR" sz="3600" i="1" dirty="0" smtClean="0">
                        <a:latin typeface="Cambria Math" panose="02040503050406030204" pitchFamily="18" charset="0"/>
                        <a:ea typeface="Cambria Math" panose="02040503050406030204" pitchFamily="18" charset="0"/>
                        <a:cs typeface="Lucida Grande"/>
                        <a:sym typeface="Symbol" pitchFamily="18" charset="2"/>
                      </a:rPr>
                      <m:t>𝜆</m:t>
                    </m:r>
                  </m:oMath>
                </a14:m>
                <a:r>
                  <a:rPr lang="en-US" sz="3600" dirty="0">
                    <a:latin typeface="Lucida Grande"/>
                    <a:ea typeface="Lucida Grande"/>
                    <a:cs typeface="Lucida Grande"/>
                    <a:sym typeface="Symbol" pitchFamily="18" charset="2"/>
                  </a:rPr>
                  <a:t> </a:t>
                </a:r>
                <a:r>
                  <a:rPr lang="en-US" sz="3600" dirty="0">
                    <a:latin typeface="Avenir Book"/>
                    <a:sym typeface="Symbol" pitchFamily="18" charset="2"/>
                  </a:rPr>
                  <a:t>= 0.945</a:t>
                </a:r>
                <a:endParaRPr lang="en-US" sz="3600" dirty="0">
                  <a:latin typeface="Avenir Book"/>
                </a:endParaRPr>
              </a:p>
            </p:txBody>
          </p:sp>
        </mc:Choice>
        <mc:Fallback xmlns="">
          <p:sp>
            <p:nvSpPr>
              <p:cNvPr id="189447" name="Text Box 7"/>
              <p:cNvSpPr txBox="1">
                <a:spLocks noRot="1" noChangeAspect="1" noMove="1" noResize="1" noEditPoints="1" noAdjustHandles="1" noChangeArrowheads="1" noChangeShapeType="1" noTextEdit="1"/>
              </p:cNvSpPr>
              <p:nvPr/>
            </p:nvSpPr>
            <p:spPr bwMode="auto">
              <a:xfrm>
                <a:off x="3357563" y="2803525"/>
                <a:ext cx="2222117" cy="646331"/>
              </a:xfrm>
              <a:prstGeom prst="rect">
                <a:avLst/>
              </a:prstGeom>
              <a:blipFill>
                <a:blip r:embed="rId2"/>
                <a:stretch>
                  <a:fillRect l="-3429" t="-13462" r="-4571" b="-32692"/>
                </a:stretch>
              </a:blipFill>
              <a:ln>
                <a:noFill/>
              </a:ln>
              <a:effectLst/>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r>
                  <a:rPr lang="en-US">
                    <a:noFill/>
                  </a:rPr>
                  <a:t> </a:t>
                </a:r>
              </a:p>
            </p:txBody>
          </p:sp>
        </mc:Fallback>
      </mc:AlternateContent>
      <p:sp>
        <p:nvSpPr>
          <p:cNvPr id="189448" name="Text Box 8"/>
          <p:cNvSpPr txBox="1">
            <a:spLocks noChangeArrowheads="1"/>
          </p:cNvSpPr>
          <p:nvPr/>
        </p:nvSpPr>
        <p:spPr bwMode="auto">
          <a:xfrm>
            <a:off x="2995613" y="3678238"/>
            <a:ext cx="2595923" cy="646331"/>
          </a:xfrm>
          <a:prstGeom prst="rect">
            <a:avLst/>
          </a:prstGeom>
          <a:noFill/>
          <a:ln>
            <a:noFill/>
          </a:ln>
          <a:effectLst/>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3600" dirty="0">
                <a:latin typeface="Avenir Book"/>
                <a:sym typeface="Symbol" pitchFamily="18" charset="2"/>
              </a:rPr>
              <a:t>r = - 0.0565</a:t>
            </a:r>
            <a:endParaRPr lang="en-US" sz="3600" dirty="0">
              <a:latin typeface="Avenir Book"/>
            </a:endParaRPr>
          </a:p>
        </p:txBody>
      </p:sp>
      <p:sp>
        <p:nvSpPr>
          <p:cNvPr id="189450" name="Text Box 10"/>
          <p:cNvSpPr txBox="1">
            <a:spLocks noChangeArrowheads="1"/>
          </p:cNvSpPr>
          <p:nvPr/>
        </p:nvSpPr>
        <p:spPr bwMode="auto">
          <a:xfrm>
            <a:off x="1585146" y="4665663"/>
            <a:ext cx="5975295" cy="1077218"/>
          </a:xfrm>
          <a:prstGeom prst="rect">
            <a:avLst/>
          </a:prstGeom>
          <a:noFill/>
          <a:ln>
            <a:noFill/>
          </a:ln>
          <a:effectLst/>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3200" dirty="0">
                <a:latin typeface="Avenir Book"/>
              </a:rPr>
              <a:t>Population is declining! </a:t>
            </a:r>
          </a:p>
          <a:p>
            <a:pPr algn="ctr" eaLnBrk="1" hangingPunct="1"/>
            <a:r>
              <a:rPr lang="en-US" sz="3200" dirty="0">
                <a:latin typeface="Avenir Book"/>
              </a:rPr>
              <a:t>(matches empirical observation)</a:t>
            </a:r>
          </a:p>
        </p:txBody>
      </p:sp>
    </p:spTree>
    <p:extLst>
      <p:ext uri="{BB962C8B-B14F-4D97-AF65-F5344CB8AC3E}">
        <p14:creationId xmlns:p14="http://schemas.microsoft.com/office/powerpoint/2010/main" val="39319931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94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94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94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7" grpId="0" autoUpdateAnimBg="0"/>
      <p:bldP spid="189448" grpId="0" autoUpdateAnimBg="0"/>
      <p:bldP spid="18945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5105</TotalTime>
  <Words>3290</Words>
  <Application>Microsoft Macintosh PowerPoint</Application>
  <PresentationFormat>On-screen Show (4:3)</PresentationFormat>
  <Paragraphs>702</Paragraphs>
  <Slides>78</Slides>
  <Notes>37</Notes>
  <HiddenSlides>9</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3</vt:i4>
      </vt:variant>
      <vt:variant>
        <vt:lpstr>Slide Titles</vt:lpstr>
      </vt:variant>
      <vt:variant>
        <vt:i4>78</vt:i4>
      </vt:variant>
    </vt:vector>
  </HeadingPairs>
  <TitlesOfParts>
    <vt:vector size="94" baseType="lpstr">
      <vt:lpstr>Arial</vt:lpstr>
      <vt:lpstr>Avenir</vt:lpstr>
      <vt:lpstr>Avenir Book</vt:lpstr>
      <vt:lpstr>Calibri</vt:lpstr>
      <vt:lpstr>Cambria Math</vt:lpstr>
      <vt:lpstr>Courier New</vt:lpstr>
      <vt:lpstr>Lucida Grande</vt:lpstr>
      <vt:lpstr>Symbol</vt:lpstr>
      <vt:lpstr>Tahoma</vt:lpstr>
      <vt:lpstr>Times New Roman</vt:lpstr>
      <vt:lpstr>Wingdings</vt:lpstr>
      <vt:lpstr>Wingdings 3</vt:lpstr>
      <vt:lpstr>Office Theme</vt:lpstr>
      <vt:lpstr>Equation</vt:lpstr>
      <vt:lpstr>Bitmap Image</vt:lpstr>
      <vt:lpstr>Worksheet</vt:lpstr>
      <vt:lpstr>Ecology 8310 Population (and Community) Ecology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Amphibian Declines</vt:lpstr>
      <vt:lpstr>PowerPoint Presentation</vt:lpstr>
      <vt:lpstr>PowerPoint Presentation</vt:lpstr>
      <vt:lpstr>PowerPoint Presentation</vt:lpstr>
      <vt:lpstr>UV-B Radiation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Florida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Vonesh</dc:creator>
  <cp:lastModifiedBy>Craig W Osenberg</cp:lastModifiedBy>
  <cp:revision>117</cp:revision>
  <dcterms:created xsi:type="dcterms:W3CDTF">2004-01-24T20:41:42Z</dcterms:created>
  <dcterms:modified xsi:type="dcterms:W3CDTF">2021-08-30T18:21:30Z</dcterms:modified>
</cp:coreProperties>
</file>